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22"/>
  </p:notesMasterIdLst>
  <p:sldIdLst>
    <p:sldId id="256" r:id="rId2"/>
    <p:sldId id="257" r:id="rId3"/>
    <p:sldId id="271" r:id="rId4"/>
    <p:sldId id="269" r:id="rId5"/>
    <p:sldId id="270" r:id="rId6"/>
    <p:sldId id="272" r:id="rId7"/>
    <p:sldId id="273" r:id="rId8"/>
    <p:sldId id="262" r:id="rId9"/>
    <p:sldId id="263" r:id="rId10"/>
    <p:sldId id="264" r:id="rId11"/>
    <p:sldId id="265" r:id="rId12"/>
    <p:sldId id="266" r:id="rId13"/>
    <p:sldId id="267" r:id="rId14"/>
    <p:sldId id="258" r:id="rId15"/>
    <p:sldId id="261" r:id="rId16"/>
    <p:sldId id="259" r:id="rId17"/>
    <p:sldId id="274" r:id="rId18"/>
    <p:sldId id="275" r:id="rId19"/>
    <p:sldId id="260" r:id="rId20"/>
    <p:sldId id="2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9972" autoAdjust="0"/>
    <p:restoredTop sz="94660"/>
  </p:normalViewPr>
  <p:slideViewPr>
    <p:cSldViewPr snapToGrid="0">
      <p:cViewPr varScale="1">
        <p:scale>
          <a:sx n="76" d="100"/>
          <a:sy n="76" d="100"/>
        </p:scale>
        <p:origin x="-96" y="-7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30DA5-C139-4C65-9CDC-EDF79794746C}" type="datetimeFigureOut">
              <a:rPr lang="en-US"/>
              <a:pPr/>
              <a:t>6/10/2017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9D996-2C6C-4AD4-9F8A-7BAFCB991DC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34933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9D996-2C6C-4AD4-9F8A-7BAFCB991DC1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99838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9D996-2C6C-4AD4-9F8A-7BAFCB991DC1}" type="slidenum">
              <a:rPr lang="en-US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27416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9D996-2C6C-4AD4-9F8A-7BAFCB991DC1}" type="slidenum">
              <a:rPr lang="en-US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03994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9D996-2C6C-4AD4-9F8A-7BAFCB991DC1}" type="slidenum">
              <a:rPr lang="en-US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51690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9D996-2C6C-4AD4-9F8A-7BAFCB991DC1}" type="slidenum">
              <a:rPr lang="en-US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69861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9D996-2C6C-4AD4-9F8A-7BAFCB991DC1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80092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9D996-2C6C-4AD4-9F8A-7BAFCB991DC1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11221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9D996-2C6C-4AD4-9F8A-7BAFCB991DC1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75358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9D996-2C6C-4AD4-9F8A-7BAFCB991DC1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81129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9D996-2C6C-4AD4-9F8A-7BAFCB991DC1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51472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9D996-2C6C-4AD4-9F8A-7BAFCB991DC1}" type="slidenum">
              <a:rPr lang="en-US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92352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9D996-2C6C-4AD4-9F8A-7BAFCB991DC1}" type="slidenum">
              <a:rPr lang="en-US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95874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9D996-2C6C-4AD4-9F8A-7BAFCB991DC1}" type="slidenum">
              <a:rPr lang="en-US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34818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12192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8140701" y="0"/>
            <a:ext cx="40513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72085" y="3337560"/>
            <a:ext cx="8640064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77400" y="1544812"/>
            <a:ext cx="8640064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6/10/2017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6/10/2017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6/10/2017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6/10/2017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12192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8140701" y="0"/>
            <a:ext cx="40513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583838"/>
            <a:ext cx="88392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485800"/>
            <a:ext cx="88392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6/10/2017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768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89600" y="1600201"/>
            <a:ext cx="48768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6/10/2017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5486400"/>
            <a:ext cx="5386917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5486400"/>
            <a:ext cx="5389033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1516912"/>
            <a:ext cx="5386917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516912"/>
            <a:ext cx="5389033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6/10/2017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320"/>
            <a:ext cx="9960864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6/10/2017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6/10/2017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85528"/>
            <a:ext cx="42672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214424"/>
            <a:ext cx="36576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94488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6/10/2017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75264" y="6422065"/>
            <a:ext cx="1016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8976" y="1705709"/>
            <a:ext cx="4071824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20837" y="1019907"/>
            <a:ext cx="54864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08979" y="2998765"/>
            <a:ext cx="4071821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422065"/>
            <a:ext cx="2844800" cy="365125"/>
          </a:xfrm>
        </p:spPr>
        <p:txBody>
          <a:bodyPr/>
          <a:lstStyle/>
          <a:p>
            <a:fld id="{846CE7D5-CF57-46EF-B807-FDD0502418D4}" type="datetimeFigureOut">
              <a:rPr lang="en-US" smtClean="0"/>
              <a:pPr/>
              <a:t>6/10/2017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12192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9753600" y="0"/>
            <a:ext cx="24384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995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422065"/>
            <a:ext cx="28448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pPr/>
              <a:t>6/10/2017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165600" y="6422065"/>
            <a:ext cx="38608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871200" y="6422065"/>
            <a:ext cx="1016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890" y="845631"/>
            <a:ext cx="11724361" cy="2498817"/>
          </a:xfrm>
        </p:spPr>
        <p:txBody>
          <a:bodyPr>
            <a:normAutofit fontScale="90000"/>
          </a:bodyPr>
          <a:lstStyle/>
          <a:p>
            <a:pPr algn="ctr"/>
            <a:r>
              <a:rPr sz="4900" b="0"/>
              <a:t>Automatizarea unei locuinȚe cu sistem centralizat de comandĂ prin telefon  mobil</a:t>
            </a:r>
            <a:r>
              <a:rPr lang="en-US" dirty="0">
                <a:solidFill>
                  <a:schemeClr val="tx1"/>
                </a:solidFill>
                <a:latin typeface="Century Gothic"/>
              </a:rPr>
              <a:t/>
            </a:r>
            <a:br>
              <a:rPr lang="en-US" dirty="0">
                <a:solidFill>
                  <a:schemeClr val="tx1"/>
                </a:solidFill>
                <a:latin typeface="Century Gothic"/>
              </a:rPr>
            </a:br>
            <a:endParaRPr lang="en-US" sz="3600" dirty="0">
              <a:solidFill>
                <a:srgbClr val="FFFFFF"/>
              </a:solidFill>
              <a:latin typeface="Comic Sans M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199" y="3770334"/>
            <a:ext cx="6341226" cy="1691014"/>
          </a:xfrm>
        </p:spPr>
        <p:txBody>
          <a:bodyPr>
            <a:normAutofit/>
          </a:bodyPr>
          <a:lstStyle/>
          <a:p>
            <a:pPr algn="l"/>
            <a:r>
              <a:rPr lang="en-US" dirty="0" err="1"/>
              <a:t>Elev</a:t>
            </a:r>
            <a:r>
              <a:rPr lang="en-US" dirty="0"/>
              <a:t>:	</a:t>
            </a:r>
          </a:p>
          <a:p>
            <a:pPr algn="l"/>
            <a:r>
              <a:rPr lang="en-US" dirty="0" err="1"/>
              <a:t>Sanduleasa</a:t>
            </a:r>
            <a:r>
              <a:rPr lang="en-US" dirty="0"/>
              <a:t> Adrian</a:t>
            </a:r>
          </a:p>
          <a:p>
            <a:pPr algn="l"/>
            <a:r>
              <a:rPr lang="en-US" dirty="0"/>
              <a:t>Prof. </a:t>
            </a:r>
            <a:r>
              <a:rPr lang="en-US" dirty="0" err="1"/>
              <a:t>indrumator</a:t>
            </a:r>
            <a:r>
              <a:rPr lang="en-US" dirty="0"/>
              <a:t>:</a:t>
            </a:r>
          </a:p>
          <a:p>
            <a:pPr algn="l"/>
            <a:r>
              <a:rPr lang="en-US" dirty="0"/>
              <a:t>Filip </a:t>
            </a:r>
            <a:r>
              <a:rPr lang="en-US"/>
              <a:t>Dimitrie</a:t>
            </a:r>
            <a:endParaRPr lang="en-US" dirty="0"/>
          </a:p>
        </p:txBody>
      </p:sp>
      <p:sp>
        <p:nvSpPr>
          <p:cNvPr id="4" name="Dreptunghi 3"/>
          <p:cNvSpPr/>
          <p:nvPr/>
        </p:nvSpPr>
        <p:spPr>
          <a:xfrm>
            <a:off x="295489" y="150405"/>
            <a:ext cx="5262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COLEGIUL NATIONAL “NICU GANE” FĂLTICENI</a:t>
            </a:r>
          </a:p>
        </p:txBody>
      </p:sp>
    </p:spTree>
    <p:extLst>
      <p:ext uri="{BB962C8B-B14F-4D97-AF65-F5344CB8AC3E}">
        <p14:creationId xmlns:p14="http://schemas.microsoft.com/office/powerpoint/2010/main" xmlns="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39" y="233819"/>
            <a:ext cx="9906000" cy="1207612"/>
          </a:xfrm>
        </p:spPr>
        <p:txBody>
          <a:bodyPr/>
          <a:lstStyle/>
          <a:p>
            <a:pPr algn="ctr"/>
            <a:r>
              <a:rPr lang="en-US" b="1" i="1" u="sng" dirty="0" err="1">
                <a:latin typeface="Comic Sans MS"/>
              </a:rPr>
              <a:t>Functia</a:t>
            </a:r>
            <a:r>
              <a:rPr lang="en-US" b="1" i="1" u="sng" dirty="0">
                <a:latin typeface="Comic Sans MS"/>
              </a:rPr>
              <a:t> SETUP</a:t>
            </a:r>
          </a:p>
        </p:txBody>
      </p:sp>
      <p:pic>
        <p:nvPicPr>
          <p:cNvPr id="5" name="Content Placeholder 4" descr="Untitled1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066925"/>
            <a:ext cx="5841325" cy="4371453"/>
          </a:xfrm>
        </p:spPr>
      </p:pic>
      <p:sp>
        <p:nvSpPr>
          <p:cNvPr id="4" name="TextBox 3"/>
          <p:cNvSpPr txBox="1"/>
          <p:nvPr/>
        </p:nvSpPr>
        <p:spPr>
          <a:xfrm>
            <a:off x="1" y="1600200"/>
            <a:ext cx="11949830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Aici stabilim anumite setari pt </a:t>
            </a:r>
            <a:r>
              <a:rPr lang="en-US" b="1" dirty="0" err="1"/>
              <a:t>componente</a:t>
            </a:r>
            <a:r>
              <a:rPr lang="en-US" b="1" dirty="0"/>
              <a:t> cum </a:t>
            </a:r>
            <a:r>
              <a:rPr lang="en-US" b="1" dirty="0" err="1"/>
              <a:t>ar</a:t>
            </a:r>
            <a:r>
              <a:rPr lang="en-US" b="1" dirty="0"/>
              <a:t> </a:t>
            </a:r>
            <a:r>
              <a:rPr lang="en-US" b="1" dirty="0" err="1"/>
              <a:t>fi</a:t>
            </a:r>
            <a:r>
              <a:rPr lang="en-US" b="1" dirty="0"/>
              <a:t> </a:t>
            </a:r>
            <a:r>
              <a:rPr lang="en-US" b="1" dirty="0" err="1"/>
              <a:t>tipul</a:t>
            </a:r>
            <a:r>
              <a:rPr lang="en-US" b="1" dirty="0"/>
              <a:t> </a:t>
            </a:r>
            <a:r>
              <a:rPr lang="en-US" b="1" dirty="0" err="1"/>
              <a:t>pinilor</a:t>
            </a:r>
            <a:r>
              <a:rPr lang="en-US" b="1" dirty="0"/>
              <a:t>(inst. </a:t>
            </a:r>
            <a:r>
              <a:rPr lang="en-US" b="1" dirty="0" err="1">
                <a:solidFill>
                  <a:srgbClr val="FFC000"/>
                </a:solidFill>
              </a:rPr>
              <a:t>pinMode</a:t>
            </a:r>
            <a:r>
              <a:rPr lang="en-US" b="1" dirty="0"/>
              <a:t>) </a:t>
            </a:r>
            <a:r>
              <a:rPr lang="en-US" b="1" dirty="0" err="1"/>
              <a:t>și</a:t>
            </a:r>
            <a:r>
              <a:rPr lang="en-US" b="1" dirty="0"/>
              <a:t> </a:t>
            </a:r>
            <a:r>
              <a:rPr lang="en-US" b="1" dirty="0" err="1"/>
              <a:t>curentul</a:t>
            </a:r>
            <a:r>
              <a:rPr lang="en-US" b="1" dirty="0"/>
              <a:t> din </a:t>
            </a:r>
            <a:r>
              <a:rPr lang="en-US" b="1" dirty="0" err="1"/>
              <a:t>pini</a:t>
            </a:r>
            <a:r>
              <a:rPr lang="en-US" b="1" dirty="0"/>
              <a:t>(</a:t>
            </a:r>
            <a:r>
              <a:rPr lang="en-US" b="1" dirty="0">
                <a:solidFill>
                  <a:srgbClr val="FFC000"/>
                </a:solidFill>
              </a:rPr>
              <a:t>LOW</a:t>
            </a:r>
            <a:r>
              <a:rPr lang="en-US" b="1" dirty="0"/>
              <a:t> </a:t>
            </a:r>
            <a:r>
              <a:rPr lang="en-US" b="1" dirty="0" err="1"/>
              <a:t>sau</a:t>
            </a:r>
            <a:r>
              <a:rPr lang="en-US" b="1" dirty="0"/>
              <a:t> </a:t>
            </a:r>
            <a:r>
              <a:rPr lang="en-US" b="1" dirty="0">
                <a:solidFill>
                  <a:srgbClr val="FFC000"/>
                </a:solidFill>
              </a:rPr>
              <a:t>HIGH</a:t>
            </a:r>
            <a:r>
              <a:rPr lang="en-US" b="1" dirty="0"/>
              <a:t>).  </a:t>
            </a:r>
          </a:p>
        </p:txBody>
      </p:sp>
      <p:pic>
        <p:nvPicPr>
          <p:cNvPr id="6" name="Picture 5" descr="Untitled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838" y="2024389"/>
            <a:ext cx="2454058" cy="47737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98050" y="4030402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dirty="0" err="1"/>
              <a:t>Setarile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motoare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49868" y="6488668"/>
            <a:ext cx="419687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Setarile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 becuri, LCD si relee</a:t>
            </a:r>
          </a:p>
        </p:txBody>
      </p:sp>
    </p:spTree>
    <p:extLst>
      <p:ext uri="{BB962C8B-B14F-4D97-AF65-F5344CB8AC3E}">
        <p14:creationId xmlns:p14="http://schemas.microsoft.com/office/powerpoint/2010/main" xmlns="" val="2869192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1575" y="161925"/>
            <a:ext cx="9906000" cy="875470"/>
          </a:xfrm>
        </p:spPr>
        <p:txBody>
          <a:bodyPr/>
          <a:lstStyle/>
          <a:p>
            <a:pPr algn="ctr"/>
            <a:r>
              <a:rPr lang="en-US" b="1" i="1" u="sng" dirty="0">
                <a:latin typeface="Comic Sans MS"/>
              </a:rPr>
              <a:t>Functia loop</a:t>
            </a:r>
          </a:p>
        </p:txBody>
      </p:sp>
      <p:pic>
        <p:nvPicPr>
          <p:cNvPr id="5" name="Content Placeholder 4" descr="Untitled1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575" y="1438275"/>
            <a:ext cx="6402575" cy="1384999"/>
          </a:xfrm>
        </p:spPr>
      </p:pic>
      <p:sp>
        <p:nvSpPr>
          <p:cNvPr id="4" name="TextBox 3"/>
          <p:cNvSpPr txBox="1"/>
          <p:nvPr/>
        </p:nvSpPr>
        <p:spPr>
          <a:xfrm>
            <a:off x="187890" y="853727"/>
            <a:ext cx="1141121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Comic Sans MS"/>
              </a:rPr>
              <a:t>Functia loop este partea propriu zisa a </a:t>
            </a:r>
            <a:r>
              <a:rPr lang="en-US" dirty="0" err="1">
                <a:solidFill>
                  <a:srgbClr val="FFFFFF"/>
                </a:solidFill>
                <a:latin typeface="Comic Sans MS"/>
              </a:rPr>
              <a:t>programului</a:t>
            </a:r>
            <a:r>
              <a:rPr lang="en-US" dirty="0">
                <a:solidFill>
                  <a:srgbClr val="FFFFFF"/>
                </a:solidFill>
                <a:latin typeface="Comic Sans MS"/>
              </a:rPr>
              <a:t> , </a:t>
            </a:r>
            <a:r>
              <a:rPr lang="en-US" dirty="0" err="1">
                <a:solidFill>
                  <a:srgbClr val="FFFFFF"/>
                </a:solidFill>
                <a:latin typeface="Comic Sans MS"/>
              </a:rPr>
              <a:t>aici</a:t>
            </a:r>
            <a:r>
              <a:rPr lang="en-US" dirty="0">
                <a:solidFill>
                  <a:srgbClr val="FFFFFF"/>
                </a:solidFill>
                <a:latin typeface="Comic Sans MS"/>
              </a:rPr>
              <a:t> fiind instructiuni care se </a:t>
            </a:r>
            <a:r>
              <a:rPr lang="en-US" dirty="0" err="1">
                <a:solidFill>
                  <a:srgbClr val="FFFFFF"/>
                </a:solidFill>
                <a:latin typeface="Comic Sans MS"/>
              </a:rPr>
              <a:t>execută</a:t>
            </a:r>
            <a:r>
              <a:rPr lang="en-US" dirty="0">
                <a:solidFill>
                  <a:srgbClr val="FFFFFF"/>
                </a:solidFill>
                <a:latin typeface="Comic Sans MS"/>
              </a:rPr>
              <a:t> la </a:t>
            </a:r>
            <a:r>
              <a:rPr lang="en-US" dirty="0" err="1">
                <a:solidFill>
                  <a:srgbClr val="FFFFFF"/>
                </a:solidFill>
                <a:latin typeface="Comic Sans MS"/>
              </a:rPr>
              <a:t>infinit</a:t>
            </a:r>
            <a:r>
              <a:rPr lang="en-US" dirty="0">
                <a:solidFill>
                  <a:srgbClr val="FFFFFF"/>
                </a:solidFill>
                <a:latin typeface="Comic Sans MS"/>
              </a:rPr>
              <a:t>. </a:t>
            </a:r>
          </a:p>
        </p:txBody>
      </p:sp>
      <p:pic>
        <p:nvPicPr>
          <p:cNvPr id="6" name="Picture 5" descr="Untitled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" y="5210175"/>
            <a:ext cx="12193588" cy="1523177"/>
          </a:xfrm>
          <a:prstGeom prst="rect">
            <a:avLst/>
          </a:prstGeom>
        </p:spPr>
      </p:pic>
      <p:pic>
        <p:nvPicPr>
          <p:cNvPr id="7" name="Picture 6" descr="Untitled1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" y="3495675"/>
            <a:ext cx="9681113" cy="16132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77025" y="1676400"/>
            <a:ext cx="3855118" cy="46166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400" b="1" i="1" dirty="0" err="1">
                <a:solidFill>
                  <a:srgbClr val="FFFFFF"/>
                </a:solidFill>
                <a:latin typeface="MS Mincho"/>
              </a:rPr>
              <a:t>Controlul</a:t>
            </a:r>
            <a:r>
              <a:rPr lang="en-US" sz="2400" b="1" i="1" dirty="0">
                <a:solidFill>
                  <a:srgbClr val="FFFFFF"/>
                </a:solidFill>
                <a:latin typeface="MS Mincho"/>
              </a:rPr>
              <a:t> </a:t>
            </a:r>
            <a:r>
              <a:rPr lang="en-US" sz="2400" b="1" i="1" dirty="0" err="1">
                <a:solidFill>
                  <a:srgbClr val="FFFFFF"/>
                </a:solidFill>
                <a:latin typeface="MS Mincho"/>
              </a:rPr>
              <a:t>luminilor</a:t>
            </a:r>
            <a:endParaRPr lang="en-US" sz="2400" b="1" i="1" dirty="0">
              <a:solidFill>
                <a:srgbClr val="FFFFFF"/>
              </a:solidFill>
              <a:latin typeface="MS Mincho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97569" y="3480758"/>
            <a:ext cx="2743200" cy="45720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Click to add text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3079" y="2886075"/>
            <a:ext cx="8936494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u="sng" dirty="0" err="1">
                <a:latin typeface="MS Mincho"/>
                <a:ea typeface="MS Mincho"/>
              </a:rPr>
              <a:t>Secventa</a:t>
            </a:r>
            <a:r>
              <a:rPr lang="en-US" sz="2400" b="1" i="1" u="sng" dirty="0">
                <a:latin typeface="MS Mincho"/>
                <a:ea typeface="MS Mincho"/>
              </a:rPr>
              <a:t> </a:t>
            </a:r>
            <a:r>
              <a:rPr lang="en-US" sz="2400" b="1" i="1" u="sng" dirty="0" err="1">
                <a:latin typeface="MS Mincho"/>
                <a:ea typeface="MS Mincho"/>
              </a:rPr>
              <a:t>pentru</a:t>
            </a:r>
            <a:r>
              <a:rPr lang="en-US" sz="2400" b="1" i="1" u="sng" dirty="0">
                <a:latin typeface="MS Mincho"/>
                <a:ea typeface="MS Mincho"/>
              </a:rPr>
              <a:t> </a:t>
            </a:r>
            <a:r>
              <a:rPr lang="en-US" sz="2400" b="1" i="1" u="sng" dirty="0" err="1">
                <a:latin typeface="MS Mincho"/>
                <a:ea typeface="MS Mincho"/>
              </a:rPr>
              <a:t>controlul</a:t>
            </a:r>
            <a:r>
              <a:rPr lang="en-US" sz="2400" b="1" i="1" u="sng" dirty="0">
                <a:latin typeface="MS Mincho"/>
                <a:ea typeface="MS Mincho"/>
              </a:rPr>
              <a:t> </a:t>
            </a:r>
            <a:r>
              <a:rPr lang="en-US" sz="2400" b="1" i="1" u="sng" dirty="0" err="1">
                <a:latin typeface="MS Mincho"/>
                <a:ea typeface="MS Mincho"/>
              </a:rPr>
              <a:t>aerului</a:t>
            </a:r>
            <a:r>
              <a:rPr lang="en-US" sz="2400" b="1" i="1" u="sng" dirty="0">
                <a:latin typeface="MS Mincho"/>
                <a:ea typeface="MS Mincho"/>
              </a:rPr>
              <a:t> </a:t>
            </a:r>
            <a:r>
              <a:rPr lang="en-US" sz="2400" b="1" i="1" u="sng" dirty="0" err="1">
                <a:latin typeface="MS Mincho"/>
                <a:ea typeface="MS Mincho"/>
              </a:rPr>
              <a:t>condiționat</a:t>
            </a:r>
            <a:endParaRPr lang="en-US" sz="2400" b="1" i="1" u="sng" dirty="0">
              <a:latin typeface="MS Mincho"/>
              <a:ea typeface="MS Minch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85116" y="3768305"/>
            <a:ext cx="2743200" cy="45720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Click to add text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006619" y="4238177"/>
            <a:ext cx="2185381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b="1" i="1" dirty="0" err="1">
                <a:latin typeface="MS Mincho"/>
                <a:ea typeface="MS Mincho"/>
              </a:rPr>
              <a:t>Secv</a:t>
            </a:r>
            <a:r>
              <a:rPr lang="en-US" sz="2400" b="1" i="1" dirty="0">
                <a:latin typeface="MS Mincho"/>
                <a:ea typeface="MS Mincho"/>
              </a:rPr>
              <a:t>. Contr. </a:t>
            </a:r>
            <a:r>
              <a:rPr lang="en-US" sz="2400" b="1" i="1" dirty="0" err="1">
                <a:latin typeface="MS Mincho"/>
                <a:ea typeface="MS Mincho"/>
              </a:rPr>
              <a:t>garaj</a:t>
            </a:r>
            <a:endParaRPr lang="en-US" sz="2400" b="1" i="1" dirty="0">
              <a:latin typeface="MS Mincho"/>
              <a:ea typeface="MS Minch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484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6325" y="523875"/>
            <a:ext cx="9906000" cy="69335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i="1" u="sng" dirty="0">
                <a:latin typeface="Comic Sans MS"/>
              </a:rPr>
              <a:t>Functia motor</a:t>
            </a:r>
            <a:endParaRPr lang="en-US" b="1" i="1" u="sng" dirty="0">
              <a:solidFill>
                <a:srgbClr val="FFFFFF"/>
              </a:solidFill>
              <a:latin typeface="Comic Sans MS"/>
            </a:endParaRPr>
          </a:p>
        </p:txBody>
      </p:sp>
      <p:pic>
        <p:nvPicPr>
          <p:cNvPr id="6" name="Content Placeholder 5" descr="Untitled1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324230"/>
            <a:ext cx="11686423" cy="3036909"/>
          </a:xfrm>
        </p:spPr>
      </p:pic>
      <p:sp>
        <p:nvSpPr>
          <p:cNvPr id="8" name="TextBox 7"/>
          <p:cNvSpPr txBox="1"/>
          <p:nvPr/>
        </p:nvSpPr>
        <p:spPr>
          <a:xfrm>
            <a:off x="2514600" y="1390650"/>
            <a:ext cx="7840961" cy="646331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dirty="0"/>
              <a:t> Functia "MOTOR"  se </a:t>
            </a:r>
            <a:r>
              <a:rPr lang="en-US" dirty="0" err="1"/>
              <a:t>executa</a:t>
            </a:r>
            <a:r>
              <a:rPr lang="en-US" dirty="0"/>
              <a:t> in </a:t>
            </a:r>
            <a:r>
              <a:rPr lang="en-US" dirty="0" err="1"/>
              <a:t>funcție</a:t>
            </a:r>
            <a:r>
              <a:rPr lang="en-US" dirty="0"/>
              <a:t> de </a:t>
            </a:r>
            <a:r>
              <a:rPr lang="en-US" dirty="0" err="1"/>
              <a:t>comanda</a:t>
            </a:r>
            <a:r>
              <a:rPr lang="en-US" dirty="0"/>
              <a:t> </a:t>
            </a:r>
            <a:r>
              <a:rPr lang="en-US" dirty="0" err="1"/>
              <a:t>dată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pune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execuție</a:t>
            </a:r>
            <a:r>
              <a:rPr lang="en-US" dirty="0"/>
              <a:t> un anumit motor.</a:t>
            </a:r>
            <a:r>
              <a:rPr lang="en-US" dirty="0">
                <a:solidFill>
                  <a:srgbClr val="000000"/>
                </a:solidFill>
              </a:rPr>
              <a:t> </a:t>
            </a:r>
            <a:endParaRPr lang="en-US" dirty="0"/>
          </a:p>
        </p:txBody>
      </p:sp>
      <p:sp>
        <p:nvSpPr>
          <p:cNvPr id="9" name="CasetăText 8"/>
          <p:cNvSpPr txBox="1"/>
          <p:nvPr/>
        </p:nvSpPr>
        <p:spPr>
          <a:xfrm>
            <a:off x="425885" y="5636712"/>
            <a:ext cx="11022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Parametrii</a:t>
            </a:r>
            <a:r>
              <a:rPr lang="en-US" dirty="0"/>
              <a:t> </a:t>
            </a:r>
            <a:r>
              <a:rPr lang="en-US" dirty="0" err="1"/>
              <a:t>funcției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date de </a:t>
            </a:r>
            <a:r>
              <a:rPr lang="en-US" dirty="0" err="1"/>
              <a:t>valorile</a:t>
            </a:r>
            <a:r>
              <a:rPr lang="en-US" dirty="0"/>
              <a:t> </a:t>
            </a:r>
            <a:r>
              <a:rPr lang="en-US" dirty="0" err="1"/>
              <a:t>celor</a:t>
            </a:r>
            <a:r>
              <a:rPr lang="en-US" dirty="0"/>
              <a:t> 4 </a:t>
            </a:r>
            <a:r>
              <a:rPr lang="en-US" dirty="0" err="1"/>
              <a:t>pini</a:t>
            </a:r>
            <a:r>
              <a:rPr lang="en-US" dirty="0"/>
              <a:t> </a:t>
            </a:r>
            <a:r>
              <a:rPr lang="en-US" dirty="0" err="1"/>
              <a:t>ai</a:t>
            </a:r>
            <a:r>
              <a:rPr lang="en-US" dirty="0"/>
              <a:t> </a:t>
            </a:r>
            <a:r>
              <a:rPr lang="en-US" dirty="0" err="1"/>
              <a:t>motorului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numărul</a:t>
            </a:r>
            <a:r>
              <a:rPr lang="en-US" dirty="0"/>
              <a:t> de </a:t>
            </a:r>
            <a:r>
              <a:rPr lang="en-US" dirty="0" err="1"/>
              <a:t>rotații</a:t>
            </a:r>
            <a:r>
              <a:rPr lang="en-US" dirty="0"/>
              <a:t> </a:t>
            </a:r>
            <a:r>
              <a:rPr lang="en-US" dirty="0" err="1"/>
              <a:t>efectuate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4063288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Untitled1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9262" y="1219983"/>
            <a:ext cx="3703674" cy="5443864"/>
          </a:xfr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420668" y="0"/>
            <a:ext cx="5309973" cy="693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i="1" u="sng" dirty="0">
                <a:latin typeface="Comic Sans MS"/>
              </a:rPr>
              <a:t>Functia motor</a:t>
            </a:r>
            <a:endParaRPr lang="en-US" b="1" i="1" u="sng" dirty="0">
              <a:solidFill>
                <a:srgbClr val="FFFFFF"/>
              </a:solidFill>
              <a:latin typeface="Comic Sans MS"/>
            </a:endParaRPr>
          </a:p>
        </p:txBody>
      </p:sp>
      <p:pic>
        <p:nvPicPr>
          <p:cNvPr id="6" name="Picture 5" descr="Untitled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3050" y="1195453"/>
            <a:ext cx="5895453" cy="54418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3968" y="649405"/>
            <a:ext cx="7510267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ro-RO" sz="2400" b="1" i="1" dirty="0">
                <a:latin typeface="MS Mincho"/>
              </a:rPr>
              <a:t>Programarea motorului </a:t>
            </a:r>
            <a:r>
              <a:rPr lang="en-US" sz="2400" b="1" i="1" dirty="0">
                <a:latin typeface="MS Mincho"/>
              </a:rPr>
              <a:t>pas cu pas</a:t>
            </a:r>
            <a:endParaRPr lang="en-US" sz="2400" b="1" i="1" u="sng" dirty="0">
              <a:latin typeface="MS Minch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76580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u="sng" dirty="0">
                <a:latin typeface="Comic Sans MS"/>
              </a:rPr>
              <a:t>Aplicatia pt smartphone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000777" y="2038351"/>
            <a:ext cx="4588931" cy="404225"/>
          </a:xfrm>
        </p:spPr>
        <p:txBody>
          <a:bodyPr>
            <a:normAutofit fontScale="85000" lnSpcReduction="10000"/>
          </a:bodyPr>
          <a:lstStyle/>
          <a:p>
            <a:pPr algn="ctr"/>
            <a:r>
              <a:rPr lang="en-US" dirty="0"/>
              <a:t> </a:t>
            </a:r>
            <a:r>
              <a:rPr lang="en-US" dirty="0" err="1"/>
              <a:t>Opțiunea</a:t>
            </a:r>
            <a:r>
              <a:rPr lang="en-US" dirty="0"/>
              <a:t> de </a:t>
            </a:r>
            <a:r>
              <a:rPr lang="en-US" dirty="0" err="1"/>
              <a:t>conectare</a:t>
            </a:r>
            <a:r>
              <a:rPr lang="en-US" dirty="0"/>
              <a:t> la </a:t>
            </a:r>
            <a:r>
              <a:rPr lang="en-US" dirty="0" err="1"/>
              <a:t>bluetooth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3"/>
          </p:nvPr>
        </p:nvSpPr>
        <p:spPr>
          <a:xfrm>
            <a:off x="6381750" y="2038350"/>
            <a:ext cx="4604280" cy="576262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dirty="0" err="1"/>
              <a:t>Meniul</a:t>
            </a:r>
            <a:r>
              <a:rPr lang="en-US" dirty="0"/>
              <a:t> </a:t>
            </a:r>
            <a:r>
              <a:rPr lang="en-US" dirty="0" err="1"/>
              <a:t>aplicației</a:t>
            </a:r>
            <a:r>
              <a:rPr lang="en-US" dirty="0"/>
              <a:t>, </a:t>
            </a:r>
            <a:r>
              <a:rPr lang="en-US" dirty="0" err="1"/>
              <a:t>după</a:t>
            </a:r>
            <a:r>
              <a:rPr lang="en-US" dirty="0"/>
              <a:t> </a:t>
            </a:r>
            <a:r>
              <a:rPr lang="en-US" dirty="0" err="1"/>
              <a:t>conectare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bluetooth</a:t>
            </a:r>
            <a:endParaRPr lang="en-US" dirty="0"/>
          </a:p>
        </p:txBody>
      </p:sp>
      <p:pic>
        <p:nvPicPr>
          <p:cNvPr id="3" name="Content Placeholder 2" descr="bt 1.jpg"/>
          <p:cNvPicPr>
            <a:picLocks noGrp="1" noChangeAspect="1"/>
          </p:cNvPicPr>
          <p:nvPr>
            <p:ph sz="quarter" idx="2"/>
          </p:nvPr>
        </p:nvPicPr>
        <p:blipFill>
          <a:blip r:embed="rId3"/>
          <a:stretch>
            <a:fillRect/>
          </a:stretch>
        </p:blipFill>
        <p:spPr>
          <a:xfrm>
            <a:off x="475728" y="2482633"/>
            <a:ext cx="5684838" cy="3878210"/>
          </a:xfrm>
        </p:spPr>
      </p:pic>
      <p:pic>
        <p:nvPicPr>
          <p:cNvPr id="8" name="Content Placeholder 7" descr="bt 2.jpg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7268664" y="2576775"/>
            <a:ext cx="2866850" cy="4281225"/>
          </a:xfrm>
        </p:spPr>
      </p:pic>
      <p:sp>
        <p:nvSpPr>
          <p:cNvPr id="9" name="Text Placeholder 3"/>
          <p:cNvSpPr txBox="1">
            <a:spLocks/>
          </p:cNvSpPr>
          <p:nvPr/>
        </p:nvSpPr>
        <p:spPr>
          <a:xfrm>
            <a:off x="1128126" y="1263824"/>
            <a:ext cx="5886449" cy="576262"/>
          </a:xfrm>
          <a:prstGeom prst="rect">
            <a:avLst/>
          </a:prstGeom>
        </p:spPr>
        <p:txBody>
          <a:bodyPr vert="horz" anchor="t">
            <a:normAutofit fontScale="92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Interfața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aplicației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 </a:t>
            </a:r>
            <a:r>
              <a:rPr kumimoji="0" lang="en-US" sz="2400" b="1" i="0" u="none" strike="noStrike" kern="1200" cap="none" spc="0" normalizeH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telefon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arată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astfel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93860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590550"/>
            <a:ext cx="9906000" cy="831083"/>
          </a:xfrm>
        </p:spPr>
        <p:txBody>
          <a:bodyPr/>
          <a:lstStyle/>
          <a:p>
            <a:pPr algn="ctr"/>
            <a:r>
              <a:rPr lang="en-US" b="1" i="1" u="sng" dirty="0">
                <a:latin typeface="Comic Sans MS"/>
              </a:rPr>
              <a:t>Aplicatia pt smartphone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371785"/>
            <a:ext cx="9906000" cy="441941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 </a:t>
            </a:r>
            <a:r>
              <a:rPr lang="en-US" b="1" i="1" dirty="0" err="1"/>
              <a:t>Conținut</a:t>
            </a:r>
            <a:r>
              <a:rPr lang="en-US" b="1" i="1" dirty="0"/>
              <a:t>:</a:t>
            </a:r>
            <a:endParaRPr lang="en-US" b="1" i="1" dirty="0">
              <a:solidFill>
                <a:srgbClr val="FFFFFF"/>
              </a:solidFill>
              <a:latin typeface="Century Gothic"/>
            </a:endParaRPr>
          </a:p>
          <a:p>
            <a:pPr marL="0" indent="0">
              <a:buNone/>
            </a:pPr>
            <a:r>
              <a:rPr lang="en-US" b="1" i="1" dirty="0"/>
              <a:t> 1. Meniu Bluetooth.</a:t>
            </a:r>
          </a:p>
          <a:p>
            <a:pPr marL="0" indent="0">
              <a:buNone/>
            </a:pPr>
            <a:r>
              <a:rPr lang="en-US" b="1" i="1" dirty="0"/>
              <a:t>    	 -Conectare.</a:t>
            </a:r>
          </a:p>
          <a:p>
            <a:pPr marL="0" indent="0">
              <a:buNone/>
            </a:pPr>
            <a:r>
              <a:rPr lang="en-US" b="1" i="1" dirty="0"/>
              <a:t>    	 -Deconectare.</a:t>
            </a:r>
          </a:p>
          <a:p>
            <a:pPr marL="0" indent="0">
              <a:buNone/>
            </a:pPr>
            <a:r>
              <a:rPr lang="en-US" b="1" i="1" dirty="0">
                <a:solidFill>
                  <a:schemeClr val="tx1"/>
                </a:solidFill>
              </a:rPr>
              <a:t> 2. Dispozitive </a:t>
            </a:r>
            <a:r>
              <a:rPr lang="en-US" b="1" i="1" dirty="0" err="1">
                <a:solidFill>
                  <a:schemeClr val="tx1"/>
                </a:solidFill>
              </a:rPr>
              <a:t>comandate</a:t>
            </a:r>
            <a:r>
              <a:rPr lang="en-US" b="1" i="1" dirty="0">
                <a:solidFill>
                  <a:schemeClr val="tx1"/>
                </a:solidFill>
              </a:rPr>
              <a:t>. </a:t>
            </a:r>
          </a:p>
          <a:p>
            <a:pPr marL="0" indent="0">
              <a:buNone/>
            </a:pPr>
            <a:r>
              <a:rPr lang="en-US" b="1" i="1" dirty="0">
                <a:solidFill>
                  <a:schemeClr val="tx1"/>
                </a:solidFill>
              </a:rPr>
              <a:t>  	  I. Garaj: Deschidere/Inchidere.</a:t>
            </a:r>
          </a:p>
          <a:p>
            <a:pPr marL="0" indent="0">
              <a:buNone/>
            </a:pPr>
            <a:r>
              <a:rPr lang="en-US" b="1" i="1" dirty="0">
                <a:solidFill>
                  <a:schemeClr val="tx1"/>
                </a:solidFill>
              </a:rPr>
              <a:t>  	 II. Lift: Urcare/Coborare.</a:t>
            </a:r>
          </a:p>
          <a:p>
            <a:pPr marL="0" indent="0">
              <a:buNone/>
            </a:pPr>
            <a:r>
              <a:rPr lang="en-US" b="1" i="1" dirty="0"/>
              <a:t>  	III. Becuri:</a:t>
            </a:r>
          </a:p>
          <a:p>
            <a:pPr marL="0" indent="0">
              <a:buNone/>
            </a:pPr>
            <a:r>
              <a:rPr lang="en-US" b="1" i="1" dirty="0"/>
              <a:t>        		- LED-</a:t>
            </a:r>
            <a:r>
              <a:rPr lang="en-US" b="1" i="1" dirty="0" err="1"/>
              <a:t>uri</a:t>
            </a:r>
            <a:r>
              <a:rPr lang="en-US" b="1" i="1" dirty="0"/>
              <a:t> interior: On/Off.</a:t>
            </a:r>
          </a:p>
          <a:p>
            <a:pPr marL="0" indent="0">
              <a:buNone/>
            </a:pPr>
            <a:r>
              <a:rPr lang="en-US" b="1" i="1" dirty="0"/>
              <a:t>       		- </a:t>
            </a:r>
            <a:r>
              <a:rPr lang="en-US" b="1" i="1" dirty="0" err="1"/>
              <a:t>Nocturna</a:t>
            </a:r>
            <a:r>
              <a:rPr lang="en-US" b="1" i="1" dirty="0"/>
              <a:t> teren tenis: On/Off.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27550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04775"/>
            <a:ext cx="9906000" cy="1019490"/>
          </a:xfrm>
        </p:spPr>
        <p:txBody>
          <a:bodyPr>
            <a:normAutofit/>
          </a:bodyPr>
          <a:lstStyle/>
          <a:p>
            <a:pPr algn="ctr"/>
            <a:r>
              <a:rPr lang="en-US" b="1" i="1" u="sng" dirty="0" err="1">
                <a:latin typeface="Comic Sans MS"/>
              </a:rPr>
              <a:t>Programarea</a:t>
            </a:r>
            <a:r>
              <a:rPr lang="en-US" b="1" i="1" u="sng" dirty="0">
                <a:latin typeface="Comic Sans MS"/>
              </a:rPr>
              <a:t> </a:t>
            </a:r>
            <a:r>
              <a:rPr lang="en-US" b="1" i="1" u="sng" dirty="0" err="1">
                <a:latin typeface="Comic Sans MS"/>
              </a:rPr>
              <a:t>în</a:t>
            </a:r>
            <a:r>
              <a:rPr lang="en-US" b="1" i="1" u="sng" dirty="0">
                <a:latin typeface="Comic Sans MS"/>
              </a:rPr>
              <a:t> App Inventor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2504" y="1615336"/>
            <a:ext cx="4588931" cy="576262"/>
          </a:xfrm>
        </p:spPr>
        <p:txBody>
          <a:bodyPr/>
          <a:lstStyle/>
          <a:p>
            <a:r>
              <a:rPr lang="en-US" dirty="0" err="1"/>
              <a:t>Conectarea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bluetooth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364" y="1076325"/>
            <a:ext cx="11774466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ro-RO" b="1" i="1" dirty="0">
                <a:solidFill>
                  <a:srgbClr val="DADADA"/>
                </a:solidFill>
                <a:latin typeface="Arial Black"/>
              </a:rPr>
              <a:t>Aplicația conține un număr de blocuri ce reprezintă instrucțiuni de comandă, logice și decizionale.</a:t>
            </a:r>
            <a:r>
              <a:rPr lang="en-US" b="1" i="1" dirty="0">
                <a:solidFill>
                  <a:srgbClr val="000000"/>
                </a:solidFill>
                <a:latin typeface="Arial Black"/>
              </a:rPr>
              <a:t> </a:t>
            </a:r>
          </a:p>
        </p:txBody>
      </p:sp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7842" y="2110634"/>
            <a:ext cx="7140828" cy="4747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901358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 txBox="1">
            <a:spLocks/>
          </p:cNvSpPr>
          <p:nvPr/>
        </p:nvSpPr>
        <p:spPr>
          <a:xfrm>
            <a:off x="363255" y="387785"/>
            <a:ext cx="10521863" cy="576262"/>
          </a:xfrm>
          <a:prstGeom prst="rect">
            <a:avLst/>
          </a:prstGeom>
        </p:spPr>
        <p:txBody>
          <a:bodyPr/>
          <a:lstStyle/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Exemplu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execuția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unei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comanzi</a:t>
            </a:r>
            <a:r>
              <a:rPr kumimoji="0" lang="en-US" sz="3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trimise</a:t>
            </a:r>
            <a:r>
              <a:rPr kumimoji="0" lang="en-US" sz="3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 </a:t>
            </a:r>
            <a:r>
              <a:rPr kumimoji="0" lang="en-US" sz="3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</a:t>
            </a:r>
            <a:r>
              <a:rPr kumimoji="0" lang="en-US" sz="3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telefon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9983" y="1101506"/>
            <a:ext cx="5160100" cy="5756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CasetăText 11"/>
          <p:cNvSpPr txBox="1"/>
          <p:nvPr/>
        </p:nvSpPr>
        <p:spPr>
          <a:xfrm>
            <a:off x="5924811" y="1202499"/>
            <a:ext cx="57369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 </a:t>
            </a:r>
            <a:r>
              <a:rPr lang="en-US" dirty="0" err="1"/>
              <a:t>apăsarea</a:t>
            </a:r>
            <a:r>
              <a:rPr lang="en-US" dirty="0"/>
              <a:t> </a:t>
            </a:r>
            <a:r>
              <a:rPr lang="en-US" dirty="0" err="1"/>
              <a:t>butonului</a:t>
            </a:r>
            <a:r>
              <a:rPr lang="en-US" dirty="0"/>
              <a:t> </a:t>
            </a:r>
            <a:r>
              <a:rPr lang="en-US" dirty="0" err="1">
                <a:solidFill>
                  <a:srgbClr val="FFC000"/>
                </a:solidFill>
              </a:rPr>
              <a:t>Garaj</a:t>
            </a:r>
            <a:r>
              <a:rPr lang="en-US" dirty="0"/>
              <a:t>:</a:t>
            </a:r>
          </a:p>
          <a:p>
            <a:pPr>
              <a:buFontTx/>
              <a:buChar char="-"/>
            </a:pPr>
            <a:r>
              <a:rPr lang="en-US" dirty="0"/>
              <a:t> Se face </a:t>
            </a:r>
            <a:r>
              <a:rPr lang="en-US" dirty="0" err="1"/>
              <a:t>vizibil</a:t>
            </a:r>
            <a:r>
              <a:rPr lang="en-US" dirty="0"/>
              <a:t> </a:t>
            </a:r>
            <a:r>
              <a:rPr lang="en-US" dirty="0" err="1"/>
              <a:t>meniul</a:t>
            </a:r>
            <a:r>
              <a:rPr lang="en-US" dirty="0"/>
              <a:t> </a:t>
            </a:r>
            <a:r>
              <a:rPr lang="en-US" dirty="0" err="1"/>
              <a:t>Garaj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se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comandarea</a:t>
            </a:r>
            <a:r>
              <a:rPr lang="en-US" dirty="0"/>
              <a:t> </a:t>
            </a:r>
            <a:r>
              <a:rPr lang="en-US" dirty="0" err="1"/>
              <a:t>ușii</a:t>
            </a:r>
            <a:r>
              <a:rPr lang="en-US" dirty="0"/>
              <a:t> </a:t>
            </a:r>
            <a:r>
              <a:rPr lang="en-US" dirty="0" err="1"/>
              <a:t>garajului</a:t>
            </a:r>
            <a:r>
              <a:rPr lang="en-US" dirty="0"/>
              <a:t> </a:t>
            </a:r>
          </a:p>
          <a:p>
            <a:pPr>
              <a:buFontTx/>
              <a:buChar char="-"/>
            </a:pPr>
            <a:r>
              <a:rPr lang="en-US" dirty="0"/>
              <a:t> </a:t>
            </a:r>
            <a:r>
              <a:rPr lang="en-US" dirty="0" err="1"/>
              <a:t>Meniul</a:t>
            </a:r>
            <a:r>
              <a:rPr lang="en-US" dirty="0"/>
              <a:t> principal </a:t>
            </a:r>
            <a:r>
              <a:rPr lang="en-US" dirty="0" err="1"/>
              <a:t>devine</a:t>
            </a:r>
            <a:r>
              <a:rPr lang="en-US" dirty="0"/>
              <a:t> </a:t>
            </a:r>
            <a:r>
              <a:rPr lang="en-US" dirty="0" err="1"/>
              <a:t>invizibil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 Se </a:t>
            </a:r>
            <a:r>
              <a:rPr lang="en-US" dirty="0" err="1"/>
              <a:t>trimite</a:t>
            </a:r>
            <a:r>
              <a:rPr lang="en-US" dirty="0"/>
              <a:t> </a:t>
            </a:r>
            <a:r>
              <a:rPr lang="en-US" dirty="0" err="1"/>
              <a:t>caracterul</a:t>
            </a:r>
            <a:r>
              <a:rPr lang="en-US" dirty="0"/>
              <a:t> “g”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bluetooth</a:t>
            </a:r>
            <a:r>
              <a:rPr lang="en-US" dirty="0"/>
              <a:t> care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recepționat</a:t>
            </a:r>
            <a:r>
              <a:rPr lang="en-US" dirty="0"/>
              <a:t> de </a:t>
            </a:r>
            <a:r>
              <a:rPr lang="en-US" dirty="0" err="1"/>
              <a:t>placa</a:t>
            </a:r>
            <a:r>
              <a:rPr lang="en-US" dirty="0"/>
              <a:t> ARDUINO </a:t>
            </a:r>
            <a:r>
              <a:rPr lang="en-US" dirty="0" err="1"/>
              <a:t>pe</a:t>
            </a:r>
            <a:r>
              <a:rPr lang="en-US" dirty="0"/>
              <a:t> </a:t>
            </a:r>
            <a:r>
              <a:rPr lang="en-US" dirty="0" err="1"/>
              <a:t>portul</a:t>
            </a:r>
            <a:r>
              <a:rPr lang="en-US" dirty="0"/>
              <a:t> serial </a:t>
            </a:r>
            <a:r>
              <a:rPr lang="en-US" dirty="0" err="1"/>
              <a:t>pentru</a:t>
            </a:r>
            <a:r>
              <a:rPr lang="en-US" dirty="0"/>
              <a:t>  </a:t>
            </a:r>
            <a:r>
              <a:rPr lang="en-US" dirty="0" err="1"/>
              <a:t>afișarea</a:t>
            </a:r>
            <a:r>
              <a:rPr lang="en-US" dirty="0"/>
              <a:t> </a:t>
            </a:r>
            <a:r>
              <a:rPr lang="en-US" dirty="0" err="1"/>
              <a:t>mesajelor</a:t>
            </a:r>
            <a:r>
              <a:rPr lang="en-US" dirty="0"/>
              <a:t> </a:t>
            </a:r>
            <a:r>
              <a:rPr lang="en-US" dirty="0" err="1"/>
              <a:t>pe</a:t>
            </a:r>
            <a:r>
              <a:rPr lang="en-US" dirty="0"/>
              <a:t> </a:t>
            </a:r>
            <a:r>
              <a:rPr lang="en-US" dirty="0" err="1"/>
              <a:t>Displayul</a:t>
            </a:r>
            <a:r>
              <a:rPr lang="en-US" dirty="0"/>
              <a:t> LCD .</a:t>
            </a:r>
          </a:p>
        </p:txBody>
      </p:sp>
      <p:sp>
        <p:nvSpPr>
          <p:cNvPr id="13" name="CasetăText 12"/>
          <p:cNvSpPr txBox="1"/>
          <p:nvPr/>
        </p:nvSpPr>
        <p:spPr>
          <a:xfrm>
            <a:off x="5826690" y="4486406"/>
            <a:ext cx="57369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 </a:t>
            </a:r>
            <a:r>
              <a:rPr lang="en-US" dirty="0" err="1"/>
              <a:t>apăsarea</a:t>
            </a:r>
            <a:r>
              <a:rPr lang="en-US" dirty="0"/>
              <a:t> </a:t>
            </a:r>
            <a:r>
              <a:rPr lang="en-US" dirty="0" err="1"/>
              <a:t>butonului</a:t>
            </a:r>
            <a:r>
              <a:rPr lang="en-US" dirty="0"/>
              <a:t> </a:t>
            </a:r>
            <a:r>
              <a:rPr lang="en-US" dirty="0" err="1">
                <a:solidFill>
                  <a:srgbClr val="FFC000"/>
                </a:solidFill>
              </a:rPr>
              <a:t>Înapoi</a:t>
            </a:r>
            <a:r>
              <a:rPr lang="en-US" dirty="0">
                <a:solidFill>
                  <a:srgbClr val="FFC000"/>
                </a:solidFill>
              </a:rPr>
              <a:t> la </a:t>
            </a:r>
            <a:r>
              <a:rPr lang="en-US" dirty="0" err="1">
                <a:solidFill>
                  <a:srgbClr val="FFC000"/>
                </a:solidFill>
              </a:rPr>
              <a:t>meniu</a:t>
            </a:r>
            <a:r>
              <a:rPr lang="en-US" dirty="0"/>
              <a:t>:</a:t>
            </a:r>
          </a:p>
          <a:p>
            <a:pPr>
              <a:buFontTx/>
              <a:buChar char="-"/>
            </a:pPr>
            <a:r>
              <a:rPr lang="en-US" dirty="0"/>
              <a:t> Se face </a:t>
            </a:r>
            <a:r>
              <a:rPr lang="en-US" dirty="0" err="1"/>
              <a:t>invizibil</a:t>
            </a:r>
            <a:r>
              <a:rPr lang="en-US" dirty="0"/>
              <a:t> </a:t>
            </a:r>
            <a:r>
              <a:rPr lang="en-US" dirty="0" err="1"/>
              <a:t>meniul</a:t>
            </a:r>
            <a:r>
              <a:rPr lang="en-US" dirty="0"/>
              <a:t> </a:t>
            </a:r>
            <a:r>
              <a:rPr lang="en-US" dirty="0" err="1"/>
              <a:t>Garaj</a:t>
            </a:r>
            <a:r>
              <a:rPr lang="en-US" dirty="0"/>
              <a:t>. </a:t>
            </a:r>
          </a:p>
          <a:p>
            <a:pPr>
              <a:buFontTx/>
              <a:buChar char="-"/>
            </a:pPr>
            <a:r>
              <a:rPr lang="en-US" dirty="0"/>
              <a:t> </a:t>
            </a:r>
            <a:r>
              <a:rPr lang="en-US" dirty="0" err="1"/>
              <a:t>Meniul</a:t>
            </a:r>
            <a:r>
              <a:rPr lang="en-US" dirty="0"/>
              <a:t> principal </a:t>
            </a:r>
            <a:r>
              <a:rPr lang="en-US" dirty="0" err="1"/>
              <a:t>devine</a:t>
            </a:r>
            <a:r>
              <a:rPr lang="en-US" dirty="0"/>
              <a:t> </a:t>
            </a:r>
            <a:r>
              <a:rPr lang="en-US" dirty="0" err="1"/>
              <a:t>vizibil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 Se </a:t>
            </a:r>
            <a:r>
              <a:rPr lang="en-US" dirty="0" err="1"/>
              <a:t>trimite</a:t>
            </a:r>
            <a:r>
              <a:rPr lang="en-US" dirty="0"/>
              <a:t> </a:t>
            </a:r>
            <a:r>
              <a:rPr lang="en-US" dirty="0" err="1"/>
              <a:t>caracterul</a:t>
            </a:r>
            <a:r>
              <a:rPr lang="en-US" dirty="0"/>
              <a:t> “m”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bluetooth</a:t>
            </a:r>
            <a:r>
              <a:rPr lang="en-US" dirty="0"/>
              <a:t> care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recepționat</a:t>
            </a:r>
            <a:r>
              <a:rPr lang="en-US" dirty="0"/>
              <a:t> de </a:t>
            </a:r>
            <a:r>
              <a:rPr lang="en-US" dirty="0" err="1"/>
              <a:t>placa</a:t>
            </a:r>
            <a:r>
              <a:rPr lang="en-US" dirty="0"/>
              <a:t> ARDUINO </a:t>
            </a:r>
            <a:r>
              <a:rPr lang="en-US" dirty="0" err="1"/>
              <a:t>pe</a:t>
            </a:r>
            <a:r>
              <a:rPr lang="en-US" dirty="0"/>
              <a:t> </a:t>
            </a:r>
            <a:r>
              <a:rPr lang="en-US" dirty="0" err="1"/>
              <a:t>portul</a:t>
            </a:r>
            <a:r>
              <a:rPr lang="en-US" dirty="0"/>
              <a:t> serial </a:t>
            </a:r>
            <a:r>
              <a:rPr lang="en-US" dirty="0" err="1"/>
              <a:t>pentru</a:t>
            </a:r>
            <a:r>
              <a:rPr lang="en-US" dirty="0"/>
              <a:t>  </a:t>
            </a:r>
            <a:r>
              <a:rPr lang="en-US" dirty="0" err="1"/>
              <a:t>afișarea</a:t>
            </a:r>
            <a:r>
              <a:rPr lang="en-US" dirty="0"/>
              <a:t> </a:t>
            </a:r>
            <a:r>
              <a:rPr lang="en-US" dirty="0" err="1"/>
              <a:t>mesajelor</a:t>
            </a:r>
            <a:r>
              <a:rPr lang="en-US" dirty="0"/>
              <a:t> </a:t>
            </a:r>
            <a:r>
              <a:rPr lang="en-US" dirty="0" err="1"/>
              <a:t>pe</a:t>
            </a:r>
            <a:r>
              <a:rPr lang="en-US" dirty="0"/>
              <a:t> </a:t>
            </a:r>
            <a:r>
              <a:rPr lang="en-US" dirty="0" err="1"/>
              <a:t>Displayul</a:t>
            </a:r>
            <a:r>
              <a:rPr lang="en-US" dirty="0"/>
              <a:t> LCD.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9882" y="980683"/>
            <a:ext cx="4914900" cy="567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CasetăText 4"/>
          <p:cNvSpPr txBox="1"/>
          <p:nvPr/>
        </p:nvSpPr>
        <p:spPr>
          <a:xfrm>
            <a:off x="5674290" y="1039660"/>
            <a:ext cx="4922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C000"/>
                </a:solidFill>
              </a:rPr>
              <a:t>Deschiderea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garajului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/>
              <a:t>: </a:t>
            </a:r>
          </a:p>
          <a:p>
            <a:r>
              <a:rPr lang="en-US" dirty="0"/>
              <a:t>se </a:t>
            </a:r>
            <a:r>
              <a:rPr lang="en-US" dirty="0" err="1"/>
              <a:t>trimite</a:t>
            </a:r>
            <a:r>
              <a:rPr lang="en-US" dirty="0"/>
              <a:t> </a:t>
            </a:r>
            <a:r>
              <a:rPr lang="en-US" dirty="0" err="1"/>
              <a:t>caracterul</a:t>
            </a:r>
            <a:r>
              <a:rPr lang="en-US" dirty="0"/>
              <a:t> “d” </a:t>
            </a:r>
            <a:r>
              <a:rPr lang="en-US" dirty="0" err="1"/>
              <a:t>pe</a:t>
            </a:r>
            <a:r>
              <a:rPr lang="en-US" dirty="0"/>
              <a:t> </a:t>
            </a:r>
            <a:r>
              <a:rPr lang="en-US" dirty="0" err="1"/>
              <a:t>bluetooth</a:t>
            </a:r>
            <a:r>
              <a:rPr lang="en-US" dirty="0"/>
              <a:t>, care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preluat</a:t>
            </a:r>
            <a:r>
              <a:rPr lang="en-US" dirty="0"/>
              <a:t> </a:t>
            </a:r>
            <a:r>
              <a:rPr lang="en-US" dirty="0" err="1"/>
              <a:t>apoi</a:t>
            </a:r>
            <a:r>
              <a:rPr lang="en-US" dirty="0"/>
              <a:t> </a:t>
            </a:r>
            <a:r>
              <a:rPr lang="en-US" dirty="0" err="1"/>
              <a:t>pe</a:t>
            </a:r>
            <a:r>
              <a:rPr lang="en-US" dirty="0"/>
              <a:t> </a:t>
            </a:r>
            <a:r>
              <a:rPr lang="en-US" dirty="0" err="1"/>
              <a:t>portul</a:t>
            </a:r>
            <a:r>
              <a:rPr lang="en-US" dirty="0"/>
              <a:t> serial al </a:t>
            </a:r>
            <a:r>
              <a:rPr lang="en-US" dirty="0" err="1"/>
              <a:t>plăcii</a:t>
            </a:r>
            <a:r>
              <a:rPr lang="en-US" dirty="0"/>
              <a:t> ARDUINO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executat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funcția</a:t>
            </a:r>
            <a:r>
              <a:rPr lang="en-US" dirty="0"/>
              <a:t> Motor.  </a:t>
            </a:r>
          </a:p>
        </p:txBody>
      </p:sp>
      <p:sp>
        <p:nvSpPr>
          <p:cNvPr id="6" name="CasetăText 5"/>
          <p:cNvSpPr txBox="1"/>
          <p:nvPr/>
        </p:nvSpPr>
        <p:spPr>
          <a:xfrm>
            <a:off x="5701430" y="3935260"/>
            <a:ext cx="4922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C000"/>
                </a:solidFill>
              </a:rPr>
              <a:t>Închiderea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garajului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/>
              <a:t>: </a:t>
            </a:r>
          </a:p>
          <a:p>
            <a:r>
              <a:rPr lang="en-US" dirty="0"/>
              <a:t>se </a:t>
            </a:r>
            <a:r>
              <a:rPr lang="en-US" dirty="0" err="1"/>
              <a:t>trimite</a:t>
            </a:r>
            <a:r>
              <a:rPr lang="en-US" dirty="0"/>
              <a:t> </a:t>
            </a:r>
            <a:r>
              <a:rPr lang="en-US" dirty="0" err="1"/>
              <a:t>caracterul</a:t>
            </a:r>
            <a:r>
              <a:rPr lang="en-US" dirty="0"/>
              <a:t> “</a:t>
            </a:r>
            <a:r>
              <a:rPr lang="en-US" dirty="0" err="1"/>
              <a:t>i</a:t>
            </a:r>
            <a:r>
              <a:rPr lang="en-US" dirty="0"/>
              <a:t>” </a:t>
            </a:r>
            <a:r>
              <a:rPr lang="en-US" dirty="0" err="1"/>
              <a:t>pe</a:t>
            </a:r>
            <a:r>
              <a:rPr lang="en-US" dirty="0"/>
              <a:t> </a:t>
            </a:r>
            <a:r>
              <a:rPr lang="en-US" dirty="0" err="1"/>
              <a:t>bluetooth</a:t>
            </a:r>
            <a:r>
              <a:rPr lang="en-US" dirty="0"/>
              <a:t>, care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preluat</a:t>
            </a:r>
            <a:r>
              <a:rPr lang="en-US" dirty="0"/>
              <a:t> </a:t>
            </a:r>
            <a:r>
              <a:rPr lang="en-US" dirty="0" err="1"/>
              <a:t>apoi</a:t>
            </a:r>
            <a:r>
              <a:rPr lang="en-US" dirty="0"/>
              <a:t> </a:t>
            </a:r>
            <a:r>
              <a:rPr lang="en-US" dirty="0" err="1"/>
              <a:t>pe</a:t>
            </a:r>
            <a:r>
              <a:rPr lang="en-US" dirty="0"/>
              <a:t> </a:t>
            </a:r>
            <a:r>
              <a:rPr lang="en-US" dirty="0" err="1"/>
              <a:t>portul</a:t>
            </a:r>
            <a:r>
              <a:rPr lang="en-US" dirty="0"/>
              <a:t> serial al </a:t>
            </a:r>
            <a:r>
              <a:rPr lang="en-US" dirty="0" err="1"/>
              <a:t>plăcii</a:t>
            </a:r>
            <a:r>
              <a:rPr lang="en-US" dirty="0"/>
              <a:t> ARDUINO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executat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funcția</a:t>
            </a:r>
            <a:r>
              <a:rPr lang="en-US" dirty="0"/>
              <a:t> Motor.  </a:t>
            </a:r>
          </a:p>
        </p:txBody>
      </p:sp>
      <p:sp>
        <p:nvSpPr>
          <p:cNvPr id="7" name="CasetăText 6"/>
          <p:cNvSpPr txBox="1"/>
          <p:nvPr/>
        </p:nvSpPr>
        <p:spPr>
          <a:xfrm>
            <a:off x="1665962" y="250521"/>
            <a:ext cx="378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Deschiderea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închiderea</a:t>
            </a:r>
            <a:r>
              <a:rPr lang="en-US" dirty="0"/>
              <a:t> </a:t>
            </a:r>
            <a:r>
              <a:rPr lang="en-US" dirty="0" err="1"/>
              <a:t>garajului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9352" y="0"/>
            <a:ext cx="4493190" cy="69088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i="1" u="sng" dirty="0" err="1">
                <a:latin typeface="Comic Sans MS"/>
              </a:rPr>
              <a:t>Macheta</a:t>
            </a:r>
          </a:p>
        </p:txBody>
      </p:sp>
      <p:pic>
        <p:nvPicPr>
          <p:cNvPr id="5" name="Content Placeholder 4" descr="Smart_House5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227715" y="1614098"/>
            <a:ext cx="4533703" cy="2163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Smart_House4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3945700"/>
            <a:ext cx="6096481" cy="2912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mart_Hous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46238" y="1272588"/>
            <a:ext cx="5972700" cy="2898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62838" y="482513"/>
            <a:ext cx="11674258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endParaRPr lang="en-US" sz="2000" b="1" i="1" dirty="0">
              <a:latin typeface="Arial Black"/>
            </a:endParaRPr>
          </a:p>
          <a:p>
            <a:pPr algn="ctr"/>
            <a:r>
              <a:rPr lang="en-US" sz="2000" b="1" i="1" dirty="0" err="1">
                <a:latin typeface="Arial Black"/>
              </a:rPr>
              <a:t>Înainte</a:t>
            </a:r>
            <a:r>
              <a:rPr lang="en-US" sz="2000" b="1" i="1" dirty="0">
                <a:latin typeface="Arial Black"/>
              </a:rPr>
              <a:t> de a </a:t>
            </a:r>
            <a:r>
              <a:rPr lang="en-US" sz="2000" b="1" i="1" dirty="0" err="1">
                <a:latin typeface="Arial Black"/>
              </a:rPr>
              <a:t>realiza</a:t>
            </a:r>
            <a:r>
              <a:rPr lang="en-US" sz="2000" b="1" i="1" dirty="0">
                <a:latin typeface="Arial Black"/>
              </a:rPr>
              <a:t> </a:t>
            </a:r>
            <a:r>
              <a:rPr lang="en-US" sz="2000" b="1" i="1" dirty="0" err="1">
                <a:latin typeface="Arial Black"/>
              </a:rPr>
              <a:t>macheta</a:t>
            </a:r>
            <a:r>
              <a:rPr lang="en-US" sz="2000" b="1" i="1" dirty="0">
                <a:latin typeface="Arial Black"/>
              </a:rPr>
              <a:t> </a:t>
            </a:r>
            <a:r>
              <a:rPr lang="en-US" sz="2000" b="1" i="1" dirty="0" err="1">
                <a:latin typeface="Arial Black"/>
              </a:rPr>
              <a:t>locuintei</a:t>
            </a:r>
            <a:r>
              <a:rPr lang="en-US" sz="2000" b="1" i="1" dirty="0">
                <a:latin typeface="Arial Black"/>
              </a:rPr>
              <a:t> </a:t>
            </a:r>
            <a:r>
              <a:rPr lang="en-US" sz="2000" b="1" i="1" dirty="0" err="1">
                <a:latin typeface="Arial Black"/>
              </a:rPr>
              <a:t>aceasta</a:t>
            </a:r>
            <a:r>
              <a:rPr lang="en-US" sz="2000" b="1" i="1" dirty="0">
                <a:latin typeface="Arial Black"/>
              </a:rPr>
              <a:t> a fost proiectata la scara in programul de design 3d “</a:t>
            </a:r>
            <a:r>
              <a:rPr lang="en-US" sz="2000" b="1" i="1" dirty="0" err="1">
                <a:latin typeface="Arial Black"/>
              </a:rPr>
              <a:t>Sketchup</a:t>
            </a:r>
            <a:r>
              <a:rPr lang="en-US" sz="2000" b="1" i="1" dirty="0">
                <a:latin typeface="Arial Black"/>
              </a:rPr>
              <a:t>”.</a:t>
            </a:r>
            <a:endParaRPr lang="en-US" sz="2000" b="1" i="1" dirty="0">
              <a:solidFill>
                <a:srgbClr val="660099"/>
              </a:solidFill>
              <a:latin typeface="Arial Black"/>
            </a:endParaRPr>
          </a:p>
          <a:p>
            <a:pPr algn="ctr"/>
            <a:endParaRPr lang="en-US" sz="2000" b="1" i="1" dirty="0">
              <a:latin typeface="Arial Black"/>
            </a:endParaRPr>
          </a:p>
        </p:txBody>
      </p:sp>
      <p:pic>
        <p:nvPicPr>
          <p:cNvPr id="5121" name="Picture 1" descr="D:\An scolar 2016-2017\macheta Smart House\Smart House\Smart_House2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09905" y="3624078"/>
            <a:ext cx="6779170" cy="32339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038924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247650"/>
            <a:ext cx="9906000" cy="1471665"/>
          </a:xfrm>
        </p:spPr>
        <p:txBody>
          <a:bodyPr/>
          <a:lstStyle/>
          <a:p>
            <a:pPr algn="ctr"/>
            <a:r>
              <a:rPr lang="en-US" b="1" i="1" u="sng" dirty="0" err="1">
                <a:solidFill>
                  <a:srgbClr val="FFFFFF"/>
                </a:solidFill>
                <a:latin typeface="Comic Sans MS"/>
              </a:rPr>
              <a:t>Descrierea</a:t>
            </a:r>
            <a:r>
              <a:rPr lang="en-US" b="1" i="1" u="sng" dirty="0">
                <a:solidFill>
                  <a:srgbClr val="FFFFFF"/>
                </a:solidFill>
                <a:latin typeface="Comic Sans MS"/>
              </a:rPr>
              <a:t> </a:t>
            </a:r>
            <a:r>
              <a:rPr lang="en-US" b="1" i="1" u="sng" dirty="0" err="1">
                <a:solidFill>
                  <a:srgbClr val="FFFFFF"/>
                </a:solidFill>
                <a:latin typeface="Comic Sans MS"/>
              </a:rPr>
              <a:t>aplicației</a:t>
            </a:r>
            <a:endParaRPr lang="en-US" b="1" i="1" u="sng" dirty="0">
              <a:solidFill>
                <a:srgbClr val="FFFFFF"/>
              </a:solidFill>
              <a:latin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942" y="1611924"/>
            <a:ext cx="11711836" cy="5246076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dirty="0"/>
              <a:t> </a:t>
            </a:r>
            <a:r>
              <a:rPr lang="ro-RO" dirty="0"/>
              <a:t>Acest proiect constă în automatizarea unei locuințe cu sistem centralizat</a:t>
            </a:r>
            <a:r>
              <a:rPr lang="en-US" dirty="0"/>
              <a:t> </a:t>
            </a:r>
            <a:r>
              <a:rPr lang="ro-RO" dirty="0"/>
              <a:t>de comandă printr-un telefon (</a:t>
            </a:r>
            <a:r>
              <a:rPr lang="ro-RO" dirty="0" err="1"/>
              <a:t>smartphone</a:t>
            </a:r>
            <a:r>
              <a:rPr lang="en-US" dirty="0"/>
              <a:t>),</a:t>
            </a:r>
            <a:r>
              <a:rPr lang="ro-RO" dirty="0"/>
              <a:t> prin intermediul unei conexiuni </a:t>
            </a:r>
            <a:r>
              <a:rPr lang="ro-RO" dirty="0" err="1"/>
              <a:t>bluetooth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folosirea</a:t>
            </a:r>
            <a:r>
              <a:rPr lang="en-US" dirty="0"/>
              <a:t> </a:t>
            </a:r>
            <a:r>
              <a:rPr lang="en-US" dirty="0" err="1"/>
              <a:t>senzorilor</a:t>
            </a:r>
            <a:r>
              <a:rPr lang="ro-RO" dirty="0"/>
              <a:t>.</a:t>
            </a:r>
            <a:endParaRPr lang="en-US" dirty="0"/>
          </a:p>
          <a:p>
            <a:pPr>
              <a:buNone/>
            </a:pPr>
            <a:r>
              <a:rPr lang="ro-RO" dirty="0"/>
              <a:t> </a:t>
            </a:r>
            <a:endParaRPr lang="en-US" dirty="0"/>
          </a:p>
          <a:p>
            <a:pPr>
              <a:buNone/>
            </a:pPr>
            <a:r>
              <a:rPr lang="ro-RO" dirty="0"/>
              <a:t>	Realizarea acestui </a:t>
            </a:r>
            <a:r>
              <a:rPr lang="en-US" dirty="0" err="1"/>
              <a:t>proiect</a:t>
            </a:r>
            <a:r>
              <a:rPr lang="en-US" dirty="0"/>
              <a:t> </a:t>
            </a:r>
            <a:r>
              <a:rPr lang="ro-RO" dirty="0"/>
              <a:t>este legat de trei aspecte:</a:t>
            </a:r>
            <a:endParaRPr lang="en-US" dirty="0"/>
          </a:p>
          <a:p>
            <a:pPr lvl="0">
              <a:buNone/>
            </a:pPr>
            <a:r>
              <a:rPr lang="en-US" dirty="0">
                <a:solidFill>
                  <a:srgbClr val="92D050"/>
                </a:solidFill>
              </a:rPr>
              <a:t>1. </a:t>
            </a:r>
            <a:r>
              <a:rPr lang="ro-RO" dirty="0">
                <a:solidFill>
                  <a:srgbClr val="92D050"/>
                </a:solidFill>
              </a:rPr>
              <a:t>Proiectarea și crearea schemei de automatizare folosind componente </a:t>
            </a:r>
            <a:r>
              <a:rPr lang="ro-RO" dirty="0" err="1">
                <a:solidFill>
                  <a:srgbClr val="92D050"/>
                </a:solidFill>
              </a:rPr>
              <a:t>Arduino</a:t>
            </a:r>
            <a:r>
              <a:rPr lang="ro-RO" dirty="0">
                <a:solidFill>
                  <a:srgbClr val="92D050"/>
                </a:solidFill>
              </a:rPr>
              <a:t> (sau compatibile </a:t>
            </a:r>
            <a:r>
              <a:rPr lang="ro-RO" dirty="0" err="1">
                <a:solidFill>
                  <a:srgbClr val="92D050"/>
                </a:solidFill>
              </a:rPr>
              <a:t>Arduino</a:t>
            </a:r>
            <a:r>
              <a:rPr lang="ro-RO" dirty="0">
                <a:solidFill>
                  <a:srgbClr val="92D050"/>
                </a:solidFill>
              </a:rPr>
              <a:t>) și programarea acestora.</a:t>
            </a:r>
            <a:endParaRPr lang="en-US" dirty="0">
              <a:solidFill>
                <a:srgbClr val="92D050"/>
              </a:solidFill>
            </a:endParaRPr>
          </a:p>
          <a:p>
            <a:pPr lvl="0">
              <a:buNone/>
            </a:pPr>
            <a:r>
              <a:rPr lang="en-US" dirty="0">
                <a:solidFill>
                  <a:srgbClr val="00B0F0"/>
                </a:solidFill>
              </a:rPr>
              <a:t>2. </a:t>
            </a:r>
            <a:r>
              <a:rPr lang="ro-RO" dirty="0">
                <a:solidFill>
                  <a:srgbClr val="00B0F0"/>
                </a:solidFill>
              </a:rPr>
              <a:t>Realizarea unui program (software) pentru telefonul mobil în vederea comunicării cu  dispozitivele </a:t>
            </a:r>
            <a:r>
              <a:rPr lang="ro-RO" dirty="0" err="1">
                <a:solidFill>
                  <a:srgbClr val="00B0F0"/>
                </a:solidFill>
              </a:rPr>
              <a:t>Arduino</a:t>
            </a:r>
            <a:r>
              <a:rPr lang="ro-RO" dirty="0">
                <a:solidFill>
                  <a:srgbClr val="00B0F0"/>
                </a:solidFill>
              </a:rPr>
              <a:t>, pentru comandarea acestora de la distanță (eventual de la zeci sau sute de kilometri).</a:t>
            </a:r>
            <a:endParaRPr lang="en-US" dirty="0">
              <a:solidFill>
                <a:srgbClr val="00B0F0"/>
              </a:solidFill>
            </a:endParaRPr>
          </a:p>
          <a:p>
            <a:pPr lvl="0">
              <a:buNone/>
            </a:pPr>
            <a:r>
              <a:rPr lang="en-US" dirty="0">
                <a:solidFill>
                  <a:srgbClr val="FFC000"/>
                </a:solidFill>
              </a:rPr>
              <a:t>3. </a:t>
            </a:r>
            <a:r>
              <a:rPr lang="ro-RO" dirty="0">
                <a:solidFill>
                  <a:srgbClr val="FFC000"/>
                </a:solidFill>
              </a:rPr>
              <a:t>Proiectarea și implementarea machetei cu toate dispozitivele de automatizare.</a:t>
            </a:r>
            <a:endParaRPr lang="en-US" dirty="0">
              <a:solidFill>
                <a:srgbClr val="FFC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61034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4950" y="2266950"/>
            <a:ext cx="8686800" cy="839505"/>
          </a:xfrm>
        </p:spPr>
        <p:txBody>
          <a:bodyPr/>
          <a:lstStyle/>
          <a:p>
            <a:pPr algn="ctr"/>
            <a:r>
              <a:rPr lang="en-US" b="1" i="1" u="sng" dirty="0" err="1">
                <a:latin typeface="MS Mincho"/>
              </a:rPr>
              <a:t>Vă</a:t>
            </a:r>
            <a:r>
              <a:rPr lang="en-US" b="1" i="1" u="sng" dirty="0">
                <a:latin typeface="MS Mincho"/>
              </a:rPr>
              <a:t> </a:t>
            </a:r>
            <a:r>
              <a:rPr lang="en-US" b="1" i="1" u="sng" dirty="0" err="1">
                <a:latin typeface="MS Mincho"/>
              </a:rPr>
              <a:t>mulțumim</a:t>
            </a:r>
            <a:r>
              <a:rPr lang="en-US" b="1" i="1" u="sng" dirty="0">
                <a:latin typeface="MS Mincho"/>
              </a:rPr>
              <a:t>!</a:t>
            </a:r>
            <a:endParaRPr lang="en-US" b="1" i="1" u="sng" dirty="0">
              <a:solidFill>
                <a:srgbClr val="FFFFFF"/>
              </a:solidFill>
              <a:latin typeface="MS Minch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80728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o-RO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Elementele automatiza</a:t>
            </a:r>
            <a:r>
              <a:rPr lang="en-US" i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</a:t>
            </a:r>
            <a:r>
              <a:rPr lang="ro-RO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ale </a:t>
            </a:r>
            <a:r>
              <a:rPr lang="ro-RO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proiectului</a:t>
            </a:r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>
          <a:xfrm>
            <a:off x="609600" y="1600201"/>
            <a:ext cx="11365282" cy="4525963"/>
          </a:xfrm>
        </p:spPr>
        <p:txBody>
          <a:bodyPr>
            <a:normAutofit lnSpcReduction="10000"/>
          </a:bodyPr>
          <a:lstStyle/>
          <a:p>
            <a:r>
              <a:rPr lang="ro-RO" dirty="0"/>
              <a:t>Elementele automatizate incluse în proiect sunt:</a:t>
            </a:r>
          </a:p>
          <a:p>
            <a:pPr>
              <a:buNone/>
            </a:pPr>
            <a:r>
              <a:rPr lang="ro-RO" dirty="0"/>
              <a:t> - Automatizare ușă garaj (închidere/deschidere din telefon)</a:t>
            </a:r>
          </a:p>
          <a:p>
            <a:pPr>
              <a:buNone/>
            </a:pPr>
            <a:r>
              <a:rPr lang="ro-RO" dirty="0"/>
              <a:t>- Lift persoane (comandă urcare/coborâre din telefon)</a:t>
            </a:r>
          </a:p>
          <a:p>
            <a:pPr>
              <a:buNone/>
            </a:pPr>
            <a:r>
              <a:rPr lang="ro-RO" dirty="0"/>
              <a:t>- Sistem automat de </a:t>
            </a:r>
            <a:r>
              <a:rPr lang="ro-RO" dirty="0" err="1"/>
              <a:t>str</a:t>
            </a:r>
            <a:r>
              <a:rPr lang="en-US" dirty="0"/>
              <a:t>â</a:t>
            </a:r>
            <a:r>
              <a:rPr lang="ro-RO" dirty="0" err="1"/>
              <a:t>ngere</a:t>
            </a:r>
            <a:r>
              <a:rPr lang="ro-RO" dirty="0"/>
              <a:t> a rufelor (când plouă)</a:t>
            </a:r>
          </a:p>
          <a:p>
            <a:pPr>
              <a:buNone/>
            </a:pPr>
            <a:r>
              <a:rPr lang="ro-RO" dirty="0"/>
              <a:t>- Sistem de control al temperaturii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umidității</a:t>
            </a:r>
            <a:r>
              <a:rPr lang="en-US" dirty="0"/>
              <a:t> </a:t>
            </a:r>
            <a:r>
              <a:rPr lang="ro-RO" dirty="0"/>
              <a:t>din cameră (AC)</a:t>
            </a:r>
          </a:p>
          <a:p>
            <a:pPr>
              <a:buNone/>
            </a:pPr>
            <a:r>
              <a:rPr lang="ro-RO" dirty="0"/>
              <a:t>- Sistem de control al iluminării încăperilor și nocturnei de pe terenul de tenis</a:t>
            </a:r>
          </a:p>
          <a:p>
            <a:pPr>
              <a:buNone/>
            </a:pPr>
            <a:r>
              <a:rPr lang="ro-RO" dirty="0">
                <a:solidFill>
                  <a:srgbClr val="FFC000"/>
                </a:solidFill>
              </a:rPr>
              <a:t>- Sistem de control al apei din </a:t>
            </a:r>
            <a:r>
              <a:rPr lang="ro-RO" dirty="0" smtClean="0">
                <a:solidFill>
                  <a:srgbClr val="FFC000"/>
                </a:solidFill>
              </a:rPr>
              <a:t>piscină </a:t>
            </a:r>
            <a:r>
              <a:rPr lang="ro-RO" dirty="0">
                <a:solidFill>
                  <a:srgbClr val="FFC000"/>
                </a:solidFill>
              </a:rPr>
              <a:t>și </a:t>
            </a:r>
            <a:r>
              <a:rPr lang="ro-RO" dirty="0" smtClean="0">
                <a:solidFill>
                  <a:srgbClr val="FFC000"/>
                </a:solidFill>
              </a:rPr>
              <a:t>irigați</a:t>
            </a:r>
            <a:r>
              <a:rPr lang="en-US" dirty="0" smtClean="0">
                <a:solidFill>
                  <a:srgbClr val="FFC000"/>
                </a:solidFill>
              </a:rPr>
              <a:t>e</a:t>
            </a:r>
            <a:r>
              <a:rPr lang="ro-RO" dirty="0" smtClean="0">
                <a:solidFill>
                  <a:srgbClr val="FFC000"/>
                </a:solidFill>
              </a:rPr>
              <a:t> </a:t>
            </a:r>
            <a:r>
              <a:rPr lang="ro-RO" dirty="0">
                <a:solidFill>
                  <a:srgbClr val="FFC000"/>
                </a:solidFill>
              </a:rPr>
              <a:t>gazon</a:t>
            </a:r>
          </a:p>
          <a:p>
            <a:pPr>
              <a:buNone/>
            </a:pPr>
            <a:r>
              <a:rPr lang="ro-RO" dirty="0">
                <a:solidFill>
                  <a:srgbClr val="FFC000"/>
                </a:solidFill>
              </a:rPr>
              <a:t>- Sistem de alarmă și </a:t>
            </a:r>
            <a:r>
              <a:rPr lang="ro-RO" dirty="0" err="1">
                <a:solidFill>
                  <a:srgbClr val="FFC000"/>
                </a:solidFill>
              </a:rPr>
              <a:t>supreveghere</a:t>
            </a:r>
            <a:r>
              <a:rPr lang="ro-RO" dirty="0">
                <a:solidFill>
                  <a:srgbClr val="FFC000"/>
                </a:solidFill>
              </a:rPr>
              <a:t> (în lucru)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 algn="ctr"/>
            <a:r>
              <a:rPr lang="en-US" b="1" u="sng" dirty="0"/>
              <a:t>1. </a:t>
            </a:r>
            <a:r>
              <a:rPr lang="ro-RO" b="1" u="sng" dirty="0"/>
              <a:t>Proiectarea și crearea schemei de automatizare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>
          <a:xfrm>
            <a:off x="0" y="1252603"/>
            <a:ext cx="12192000" cy="1189973"/>
          </a:xfrm>
        </p:spPr>
        <p:txBody>
          <a:bodyPr/>
          <a:lstStyle/>
          <a:p>
            <a:pPr>
              <a:buNone/>
            </a:pPr>
            <a:r>
              <a:rPr lang="ro-RO" dirty="0"/>
              <a:t>Pentru realizarea schemei am folosit următoarele</a:t>
            </a:r>
            <a:r>
              <a:rPr lang="en-US" dirty="0"/>
              <a:t> </a:t>
            </a:r>
            <a:r>
              <a:rPr lang="ro-RO" dirty="0"/>
              <a:t>componente </a:t>
            </a:r>
            <a:r>
              <a:rPr lang="ro-RO" dirty="0" err="1"/>
              <a:t>Arduino</a:t>
            </a:r>
            <a:r>
              <a:rPr lang="ro-RO" dirty="0"/>
              <a:t> (sau compatibile </a:t>
            </a:r>
            <a:r>
              <a:rPr lang="ro-RO" dirty="0" err="1"/>
              <a:t>Arduino</a:t>
            </a:r>
            <a:r>
              <a:rPr lang="ro-RO" dirty="0"/>
              <a:t>):</a:t>
            </a:r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5" name="CasetăText 4"/>
          <p:cNvSpPr txBox="1"/>
          <p:nvPr/>
        </p:nvSpPr>
        <p:spPr>
          <a:xfrm>
            <a:off x="388306" y="2417523"/>
            <a:ext cx="7289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1" dirty="0"/>
              <a:t>1. </a:t>
            </a:r>
            <a:r>
              <a:rPr lang="ro-RO" b="1" dirty="0"/>
              <a:t>Placa pentru achiziția</a:t>
            </a:r>
            <a:r>
              <a:rPr lang="ro-RO" dirty="0"/>
              <a:t> </a:t>
            </a:r>
            <a:r>
              <a:rPr lang="ro-RO" b="1" dirty="0"/>
              <a:t>și comand</a:t>
            </a:r>
            <a:r>
              <a:rPr lang="en-US" b="1" dirty="0"/>
              <a:t>ă</a:t>
            </a:r>
            <a:r>
              <a:rPr lang="ro-RO" b="1" dirty="0"/>
              <a:t> a datelor</a:t>
            </a:r>
            <a:r>
              <a:rPr lang="ro-RO" dirty="0"/>
              <a:t>, </a:t>
            </a:r>
            <a:r>
              <a:rPr lang="ro-RO" dirty="0" err="1"/>
              <a:t>Arduino</a:t>
            </a:r>
            <a:r>
              <a:rPr lang="ro-RO" dirty="0"/>
              <a:t> Mega 2560</a:t>
            </a:r>
            <a:endParaRPr lang="en-US" dirty="0"/>
          </a:p>
          <a:p>
            <a:endParaRPr lang="en-US" dirty="0"/>
          </a:p>
        </p:txBody>
      </p:sp>
      <p:pic>
        <p:nvPicPr>
          <p:cNvPr id="6" name="Imagine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326" y="2791477"/>
            <a:ext cx="4719086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asetăText 6"/>
          <p:cNvSpPr txBox="1"/>
          <p:nvPr/>
        </p:nvSpPr>
        <p:spPr>
          <a:xfrm>
            <a:off x="5473873" y="2943616"/>
            <a:ext cx="60837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1" dirty="0"/>
              <a:t>2. </a:t>
            </a:r>
            <a:r>
              <a:rPr lang="ro-RO" b="1" dirty="0" err="1"/>
              <a:t>Breadboar</a:t>
            </a:r>
            <a:r>
              <a:rPr lang="ro-RO" b="1" dirty="0"/>
              <a:t> </a:t>
            </a:r>
            <a:r>
              <a:rPr lang="ro-RO" dirty="0"/>
              <a:t>din plastic cu 830 contacte nichelate pentru</a:t>
            </a:r>
            <a:endParaRPr lang="en-US" dirty="0"/>
          </a:p>
          <a:p>
            <a:pPr lvl="0"/>
            <a:r>
              <a:rPr lang="ro-RO" dirty="0"/>
              <a:t> realizarea conexiunilor</a:t>
            </a:r>
            <a:endParaRPr lang="en-US" dirty="0"/>
          </a:p>
          <a:p>
            <a:endParaRPr lang="en-US" dirty="0"/>
          </a:p>
        </p:txBody>
      </p:sp>
      <p:pic>
        <p:nvPicPr>
          <p:cNvPr id="8" name="Imagine 7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1550" y="3771753"/>
            <a:ext cx="3667125" cy="1218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tăText 3"/>
          <p:cNvSpPr txBox="1"/>
          <p:nvPr/>
        </p:nvSpPr>
        <p:spPr>
          <a:xfrm>
            <a:off x="0" y="0"/>
            <a:ext cx="114487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dirty="0"/>
              <a:t>3. </a:t>
            </a:r>
            <a:r>
              <a:rPr lang="ro-RO" b="1" dirty="0"/>
              <a:t>Motoare pas cu pas + controler motor ULN 2003</a:t>
            </a:r>
            <a:r>
              <a:rPr lang="ro-RO" dirty="0"/>
              <a:t>,  alimentare pe 5V, curent continuu, utilizate la lift, ușa garaj și sistem automat de </a:t>
            </a:r>
            <a:r>
              <a:rPr lang="ro-RO" dirty="0" err="1"/>
              <a:t>str</a:t>
            </a:r>
            <a:r>
              <a:rPr lang="en-US" dirty="0"/>
              <a:t>â</a:t>
            </a:r>
            <a:r>
              <a:rPr lang="ro-RO" dirty="0" err="1"/>
              <a:t>ngere</a:t>
            </a:r>
            <a:r>
              <a:rPr lang="ro-RO" dirty="0"/>
              <a:t> </a:t>
            </a:r>
            <a:r>
              <a:rPr lang="en-US" dirty="0"/>
              <a:t>a </a:t>
            </a:r>
            <a:r>
              <a:rPr lang="ro-RO" dirty="0"/>
              <a:t>rufe</a:t>
            </a:r>
            <a:r>
              <a:rPr lang="en-US" dirty="0" err="1"/>
              <a:t>lor</a:t>
            </a:r>
            <a:r>
              <a:rPr lang="ro-RO" dirty="0"/>
              <a:t>. </a:t>
            </a:r>
            <a:endParaRPr lang="en-US" dirty="0"/>
          </a:p>
          <a:p>
            <a:endParaRPr lang="en-US" dirty="0"/>
          </a:p>
        </p:txBody>
      </p:sp>
      <p:pic>
        <p:nvPicPr>
          <p:cNvPr id="5" name="Imagine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344" y="694802"/>
            <a:ext cx="3536359" cy="3037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asetăText 5"/>
          <p:cNvSpPr txBox="1"/>
          <p:nvPr/>
        </p:nvSpPr>
        <p:spPr>
          <a:xfrm>
            <a:off x="4734838" y="889349"/>
            <a:ext cx="6609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1" dirty="0"/>
              <a:t>4. </a:t>
            </a:r>
            <a:r>
              <a:rPr lang="ro-RO" b="1" dirty="0"/>
              <a:t>Modul cu 2 relee</a:t>
            </a:r>
            <a:r>
              <a:rPr lang="ro-RO" dirty="0"/>
              <a:t> pentru comanda ledurilor si ventilatoarelor</a:t>
            </a:r>
            <a:endParaRPr lang="en-US" dirty="0"/>
          </a:p>
          <a:p>
            <a:endParaRPr lang="en-US" dirty="0"/>
          </a:p>
        </p:txBody>
      </p:sp>
      <p:pic>
        <p:nvPicPr>
          <p:cNvPr id="7" name="Imagine 6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06670" y="1278045"/>
            <a:ext cx="2479697" cy="2016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asetăText 7"/>
          <p:cNvSpPr txBox="1"/>
          <p:nvPr/>
        </p:nvSpPr>
        <p:spPr>
          <a:xfrm>
            <a:off x="5599136" y="4471792"/>
            <a:ext cx="518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dirty="0"/>
              <a:t>6. </a:t>
            </a:r>
            <a:r>
              <a:rPr lang="ro-RO" b="1" dirty="0"/>
              <a:t>Senzor de temperatură și umiditate DHT11</a:t>
            </a:r>
            <a:endParaRPr lang="en-US" dirty="0"/>
          </a:p>
        </p:txBody>
      </p:sp>
      <p:pic>
        <p:nvPicPr>
          <p:cNvPr id="9" name="Imagine 8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15524" y="4020853"/>
            <a:ext cx="958734" cy="1623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asetăText 9"/>
          <p:cNvSpPr txBox="1"/>
          <p:nvPr/>
        </p:nvSpPr>
        <p:spPr>
          <a:xfrm>
            <a:off x="626300" y="4058433"/>
            <a:ext cx="7766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5. </a:t>
            </a:r>
            <a:r>
              <a:rPr lang="ro-RO" b="1" dirty="0"/>
              <a:t>Modul Bluetooth HC-06</a:t>
            </a:r>
            <a:r>
              <a:rPr lang="ro-RO" dirty="0"/>
              <a:t> pentru comunicația cu aplicația de pe telefon</a:t>
            </a:r>
            <a:endParaRPr lang="en-US" dirty="0"/>
          </a:p>
          <a:p>
            <a:endParaRPr lang="en-US" dirty="0"/>
          </a:p>
        </p:txBody>
      </p:sp>
      <p:pic>
        <p:nvPicPr>
          <p:cNvPr id="11" name="Imagine 10" descr="Bluetooth-HC-06-roboromania-fata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29953" y="1885428"/>
            <a:ext cx="2435768" cy="2173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CasetăText 11"/>
          <p:cNvSpPr txBox="1"/>
          <p:nvPr/>
        </p:nvSpPr>
        <p:spPr>
          <a:xfrm>
            <a:off x="425885" y="5273458"/>
            <a:ext cx="5352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 </a:t>
            </a:r>
            <a:r>
              <a:rPr lang="ro-RO" b="1" dirty="0"/>
              <a:t>Display LCD</a:t>
            </a:r>
            <a:r>
              <a:rPr lang="ro-RO" dirty="0"/>
              <a:t> 20x4, pentru afișarea informațiilor </a:t>
            </a:r>
            <a:endParaRPr lang="en-US" dirty="0"/>
          </a:p>
        </p:txBody>
      </p:sp>
      <p:pic>
        <p:nvPicPr>
          <p:cNvPr id="13" name="Imagine 12" descr="4x20yellow-roboromania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619488" y="4957110"/>
            <a:ext cx="3286517" cy="1850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tăText 3"/>
          <p:cNvSpPr txBox="1"/>
          <p:nvPr/>
        </p:nvSpPr>
        <p:spPr>
          <a:xfrm>
            <a:off x="0" y="0"/>
            <a:ext cx="549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1" dirty="0"/>
              <a:t>8. </a:t>
            </a:r>
            <a:r>
              <a:rPr lang="ro-RO" b="1" dirty="0"/>
              <a:t>Modul senzor de ploaie</a:t>
            </a:r>
            <a:r>
              <a:rPr lang="ro-RO" dirty="0"/>
              <a:t> (</a:t>
            </a:r>
            <a:r>
              <a:rPr lang="ro-RO" dirty="0" err="1"/>
              <a:t>Raindrop</a:t>
            </a:r>
            <a:r>
              <a:rPr lang="ro-RO" dirty="0"/>
              <a:t>) model YL 83</a:t>
            </a:r>
            <a:endParaRPr lang="en-US" dirty="0"/>
          </a:p>
          <a:p>
            <a:endParaRPr lang="en-US" dirty="0"/>
          </a:p>
        </p:txBody>
      </p:sp>
      <p:pic>
        <p:nvPicPr>
          <p:cNvPr id="5" name="Imagine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69914" y="1"/>
            <a:ext cx="1878250" cy="166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asetăText 5"/>
          <p:cNvSpPr txBox="1"/>
          <p:nvPr/>
        </p:nvSpPr>
        <p:spPr>
          <a:xfrm>
            <a:off x="0" y="977030"/>
            <a:ext cx="8655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9. </a:t>
            </a:r>
            <a:r>
              <a:rPr lang="ro-RO" b="1" dirty="0"/>
              <a:t>Ventilator răcire</a:t>
            </a:r>
            <a:r>
              <a:rPr lang="ro-RO" dirty="0"/>
              <a:t> (pe post de Sistem pentru aer condiționat), alimentare pe 12V</a:t>
            </a:r>
            <a:endParaRPr lang="en-US" dirty="0"/>
          </a:p>
          <a:p>
            <a:endParaRPr lang="en-US" dirty="0"/>
          </a:p>
        </p:txBody>
      </p:sp>
      <p:pic>
        <p:nvPicPr>
          <p:cNvPr id="7" name="Imagine 6" descr="Imagine similară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5860" y="1343286"/>
            <a:ext cx="1993843" cy="2189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asetăText 7"/>
          <p:cNvSpPr txBox="1"/>
          <p:nvPr/>
        </p:nvSpPr>
        <p:spPr>
          <a:xfrm>
            <a:off x="0" y="1665962"/>
            <a:ext cx="5448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10. </a:t>
            </a:r>
            <a:r>
              <a:rPr lang="ro-RO" b="1" dirty="0"/>
              <a:t>Bandă cu leduri</a:t>
            </a:r>
            <a:r>
              <a:rPr lang="ro-RO" dirty="0"/>
              <a:t> pentru iluminarea încăperilor, alimentare pe 12V</a:t>
            </a:r>
            <a:endParaRPr lang="en-US" dirty="0"/>
          </a:p>
        </p:txBody>
      </p:sp>
      <p:pic>
        <p:nvPicPr>
          <p:cNvPr id="9" name="Imagine 8" descr="Imagini pentru banda leduri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51071" y="2089693"/>
            <a:ext cx="2571032" cy="1354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asetăText 9"/>
          <p:cNvSpPr txBox="1"/>
          <p:nvPr/>
        </p:nvSpPr>
        <p:spPr>
          <a:xfrm>
            <a:off x="0" y="3569918"/>
            <a:ext cx="9645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11. </a:t>
            </a:r>
            <a:r>
              <a:rPr lang="ro-RO" b="1" dirty="0"/>
              <a:t>Leduri</a:t>
            </a:r>
            <a:r>
              <a:rPr lang="ro-RO" dirty="0"/>
              <a:t> (</a:t>
            </a:r>
            <a:r>
              <a:rPr lang="ro-RO" dirty="0" err="1"/>
              <a:t>diote</a:t>
            </a:r>
            <a:r>
              <a:rPr lang="ro-RO" dirty="0"/>
              <a:t> semiconductoare luminoase), alimentare 5V, pentru simularea nocturnei</a:t>
            </a:r>
            <a:endParaRPr lang="en-US" dirty="0"/>
          </a:p>
          <a:p>
            <a:endParaRPr lang="en-US" dirty="0"/>
          </a:p>
        </p:txBody>
      </p:sp>
      <p:pic>
        <p:nvPicPr>
          <p:cNvPr id="11" name="Imagine 10" descr="Imagini pentru leduri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59852" y="3093893"/>
            <a:ext cx="898547" cy="739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CasetăText 11"/>
          <p:cNvSpPr txBox="1"/>
          <p:nvPr/>
        </p:nvSpPr>
        <p:spPr>
          <a:xfrm>
            <a:off x="0" y="4058433"/>
            <a:ext cx="8392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12. </a:t>
            </a:r>
            <a:r>
              <a:rPr lang="ro-RO" b="1" dirty="0"/>
              <a:t>Rezistente</a:t>
            </a:r>
            <a:r>
              <a:rPr lang="ro-RO" dirty="0"/>
              <a:t> de 1Kom, pentru micșorarea intensității curentului prin leduri.</a:t>
            </a:r>
            <a:endParaRPr lang="en-US" dirty="0"/>
          </a:p>
        </p:txBody>
      </p:sp>
      <p:pic>
        <p:nvPicPr>
          <p:cNvPr id="13" name="Imagine 12" descr="Rezistor-220ohm-montaje-electronice-roboromania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77240" y="3907533"/>
            <a:ext cx="1229182" cy="1152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CasetăText 13"/>
          <p:cNvSpPr txBox="1"/>
          <p:nvPr/>
        </p:nvSpPr>
        <p:spPr>
          <a:xfrm>
            <a:off x="0" y="4534422"/>
            <a:ext cx="5473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13. </a:t>
            </a:r>
            <a:r>
              <a:rPr lang="ro-RO" b="1" dirty="0"/>
              <a:t>Alimentatoare curent continuu</a:t>
            </a:r>
            <a:r>
              <a:rPr lang="ro-RO" dirty="0"/>
              <a:t> de 9V și 12V</a:t>
            </a:r>
            <a:r>
              <a:rPr lang="en-US" dirty="0"/>
              <a:t> </a:t>
            </a:r>
          </a:p>
        </p:txBody>
      </p:sp>
      <p:pic>
        <p:nvPicPr>
          <p:cNvPr id="15" name="Imagine 14"/>
          <p:cNvPicPr/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459977" y="4527376"/>
            <a:ext cx="1647825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Dreptunghi 15"/>
          <p:cNvSpPr/>
          <p:nvPr/>
        </p:nvSpPr>
        <p:spPr>
          <a:xfrm>
            <a:off x="0" y="5046748"/>
            <a:ext cx="45469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14. </a:t>
            </a:r>
            <a:r>
              <a:rPr lang="ro-RO" b="1" dirty="0"/>
              <a:t>Cabluri </a:t>
            </a:r>
            <a:r>
              <a:rPr lang="ro-RO" b="1" dirty="0" err="1"/>
              <a:t>Dupont</a:t>
            </a:r>
            <a:r>
              <a:rPr lang="ro-RO" dirty="0"/>
              <a:t> pentru realizarea conexiunilor cu placa</a:t>
            </a:r>
            <a:endParaRPr lang="en-US" dirty="0"/>
          </a:p>
        </p:txBody>
      </p:sp>
      <p:pic>
        <p:nvPicPr>
          <p:cNvPr id="17" name="Imagine 16" descr="Imagini pentru cabluri dupont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06285" y="5438187"/>
            <a:ext cx="1515819" cy="1419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0" y="225468"/>
            <a:ext cx="5411244" cy="977965"/>
          </a:xfrm>
        </p:spPr>
        <p:txBody>
          <a:bodyPr>
            <a:normAutofit/>
          </a:bodyPr>
          <a:lstStyle/>
          <a:p>
            <a:r>
              <a:rPr lang="en-US" sz="3600" dirty="0"/>
              <a:t>Schema </a:t>
            </a:r>
            <a:r>
              <a:rPr lang="en-US" sz="3600" dirty="0" err="1"/>
              <a:t>rezultată</a:t>
            </a:r>
            <a:endParaRPr lang="en-US" sz="3600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09162" y="0"/>
            <a:ext cx="7782838" cy="6863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CasetăText 4"/>
          <p:cNvSpPr txBox="1"/>
          <p:nvPr/>
        </p:nvSpPr>
        <p:spPr>
          <a:xfrm>
            <a:off x="0" y="1377863"/>
            <a:ext cx="43909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Din </a:t>
            </a:r>
            <a:r>
              <a:rPr lang="en-US" dirty="0" err="1"/>
              <a:t>lipsă</a:t>
            </a:r>
            <a:r>
              <a:rPr lang="en-US" dirty="0"/>
              <a:t> de </a:t>
            </a:r>
            <a:r>
              <a:rPr lang="en-US" dirty="0" err="1"/>
              <a:t>spațiu</a:t>
            </a:r>
            <a:r>
              <a:rPr lang="en-US" dirty="0"/>
              <a:t> am </a:t>
            </a:r>
            <a:r>
              <a:rPr lang="en-US" dirty="0" err="1"/>
              <a:t>inclus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schemă</a:t>
            </a:r>
            <a:r>
              <a:rPr lang="en-US" dirty="0"/>
              <a:t> </a:t>
            </a:r>
          </a:p>
          <a:p>
            <a:r>
              <a:rPr lang="en-US" dirty="0" err="1"/>
              <a:t>doar</a:t>
            </a:r>
            <a:r>
              <a:rPr lang="en-US" dirty="0"/>
              <a:t> </a:t>
            </a:r>
            <a:r>
              <a:rPr lang="en-US" dirty="0" err="1"/>
              <a:t>motorul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lift, </a:t>
            </a:r>
            <a:r>
              <a:rPr lang="en-US" dirty="0" err="1"/>
              <a:t>celelate</a:t>
            </a:r>
            <a:r>
              <a:rPr lang="en-US" dirty="0"/>
              <a:t> </a:t>
            </a:r>
            <a:r>
              <a:rPr lang="en-US" dirty="0" err="1"/>
              <a:t>motoare</a:t>
            </a:r>
            <a:r>
              <a:rPr lang="en-US" dirty="0"/>
              <a:t> </a:t>
            </a:r>
          </a:p>
          <a:p>
            <a:r>
              <a:rPr lang="en-US" dirty="0" err="1"/>
              <a:t>având</a:t>
            </a:r>
            <a:r>
              <a:rPr lang="en-US" dirty="0"/>
              <a:t> </a:t>
            </a:r>
            <a:r>
              <a:rPr lang="en-US" dirty="0" err="1"/>
              <a:t>conexiuni</a:t>
            </a:r>
            <a:r>
              <a:rPr lang="en-US" dirty="0"/>
              <a:t> </a:t>
            </a:r>
            <a:r>
              <a:rPr lang="en-US" dirty="0" err="1"/>
              <a:t>asemănătoare</a:t>
            </a:r>
            <a:r>
              <a:rPr lang="en-US"/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u="sng" dirty="0" err="1">
                <a:latin typeface="Comic Sans MS"/>
              </a:rPr>
              <a:t>Programare</a:t>
            </a:r>
            <a:r>
              <a:rPr lang="en-US" b="1" i="1" u="sng" dirty="0">
                <a:latin typeface="Comic Sans MS"/>
              </a:rPr>
              <a:t> </a:t>
            </a:r>
            <a:r>
              <a:rPr lang="en-US" b="1" i="1" u="sng" dirty="0" err="1">
                <a:latin typeface="Comic Sans MS"/>
              </a:rPr>
              <a:t>dispozitivelor</a:t>
            </a:r>
            <a:r>
              <a:rPr lang="en-US" b="1" i="1" u="sng" dirty="0">
                <a:latin typeface="Comic Sans MS"/>
              </a:rPr>
              <a:t> </a:t>
            </a:r>
            <a:r>
              <a:rPr lang="en-US" b="1" i="1" u="sng" dirty="0" err="1">
                <a:latin typeface="Comic Sans MS"/>
              </a:rPr>
              <a:t>Arduino</a:t>
            </a:r>
            <a:endParaRPr lang="en-US" b="1" i="1" u="sng" dirty="0">
              <a:solidFill>
                <a:srgbClr val="FFFFFF"/>
              </a:solidFill>
              <a:latin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184" y="1426464"/>
            <a:ext cx="11612880" cy="5084063"/>
          </a:xfrm>
        </p:spPr>
        <p:txBody>
          <a:bodyPr>
            <a:normAutofit fontScale="92500" lnSpcReduction="20000"/>
          </a:bodyPr>
          <a:lstStyle/>
          <a:p>
            <a:r>
              <a:rPr lang="ro-RO" dirty="0"/>
              <a:t>Structura unui program ARDUINO este formată din 3 parți:</a:t>
            </a:r>
          </a:p>
          <a:p>
            <a:pPr marL="550926" indent="-514350">
              <a:buNone/>
            </a:pPr>
            <a:r>
              <a:rPr lang="en-US" dirty="0"/>
              <a:t>1. </a:t>
            </a:r>
            <a:r>
              <a:rPr lang="ro-RO" dirty="0"/>
              <a:t>Partea de declara</a:t>
            </a:r>
            <a:r>
              <a:rPr lang="en-US" dirty="0"/>
              <a:t>ț</a:t>
            </a:r>
            <a:r>
              <a:rPr lang="ro-RO" dirty="0"/>
              <a:t>ie a bibliotecilor și variabilelor folosite în </a:t>
            </a:r>
            <a:r>
              <a:rPr lang="en-US" dirty="0"/>
              <a:t>program (</a:t>
            </a:r>
            <a:r>
              <a:rPr lang="en-US" dirty="0" err="1"/>
              <a:t>aici</a:t>
            </a:r>
            <a:r>
              <a:rPr lang="en-US" dirty="0"/>
              <a:t> se </a:t>
            </a:r>
            <a:r>
              <a:rPr lang="en-US" dirty="0" err="1"/>
              <a:t>definesc</a:t>
            </a:r>
            <a:r>
              <a:rPr lang="en-US" dirty="0"/>
              <a:t> </a:t>
            </a:r>
            <a:r>
              <a:rPr lang="en-US" dirty="0" err="1"/>
              <a:t>pinii</a:t>
            </a:r>
            <a:r>
              <a:rPr lang="en-US" dirty="0"/>
              <a:t> de </a:t>
            </a:r>
            <a:r>
              <a:rPr lang="ro-RO" dirty="0"/>
              <a:t>legătură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componentele</a:t>
            </a:r>
            <a:r>
              <a:rPr lang="en-US" dirty="0"/>
              <a:t> </a:t>
            </a:r>
            <a:r>
              <a:rPr lang="en-US" dirty="0" err="1"/>
              <a:t>conectate</a:t>
            </a:r>
            <a:r>
              <a:rPr lang="en-US" dirty="0"/>
              <a:t> la </a:t>
            </a:r>
            <a:r>
              <a:rPr lang="en-US" dirty="0" err="1"/>
              <a:t>placa</a:t>
            </a:r>
            <a:r>
              <a:rPr lang="en-US" dirty="0"/>
              <a:t> de </a:t>
            </a:r>
            <a:r>
              <a:rPr lang="en-US" dirty="0" err="1"/>
              <a:t>achiziție</a:t>
            </a:r>
            <a:r>
              <a:rPr lang="en-US" dirty="0"/>
              <a:t>)</a:t>
            </a:r>
            <a:r>
              <a:rPr lang="ro-RO" dirty="0"/>
              <a:t>.</a:t>
            </a:r>
            <a:endParaRPr lang="en-US" dirty="0"/>
          </a:p>
          <a:p>
            <a:pPr marL="550926" indent="-514350">
              <a:buNone/>
            </a:pPr>
            <a:endParaRPr lang="ro-RO" dirty="0"/>
          </a:p>
          <a:p>
            <a:pPr>
              <a:buNone/>
            </a:pPr>
            <a:r>
              <a:rPr lang="ro-RO" dirty="0"/>
              <a:t>2. </a:t>
            </a:r>
            <a:r>
              <a:rPr lang="ro-RO" dirty="0" err="1"/>
              <a:t>Functia</a:t>
            </a:r>
            <a:r>
              <a:rPr lang="ro-RO" dirty="0"/>
              <a:t> "SETUP" in care inițializăm fiecare componenta. (se 	executa o singura data)</a:t>
            </a:r>
            <a:r>
              <a:rPr lang="en-US" dirty="0"/>
              <a:t>.</a:t>
            </a:r>
          </a:p>
          <a:p>
            <a:pPr>
              <a:buNone/>
            </a:pPr>
            <a:endParaRPr lang="ro-RO" dirty="0"/>
          </a:p>
          <a:p>
            <a:pPr>
              <a:buNone/>
            </a:pPr>
            <a:r>
              <a:rPr lang="ro-RO" dirty="0">
                <a:solidFill>
                  <a:schemeClr val="tx1"/>
                </a:solidFill>
              </a:rPr>
              <a:t>3. </a:t>
            </a:r>
            <a:r>
              <a:rPr lang="ro-RO" dirty="0" err="1">
                <a:solidFill>
                  <a:schemeClr val="tx1"/>
                </a:solidFill>
              </a:rPr>
              <a:t>Functia</a:t>
            </a:r>
            <a:r>
              <a:rPr lang="ro-RO" dirty="0">
                <a:solidFill>
                  <a:schemeClr val="tx1"/>
                </a:solidFill>
              </a:rPr>
              <a:t> "LOOP" care execut</a:t>
            </a:r>
            <a:r>
              <a:rPr lang="en-US" dirty="0">
                <a:solidFill>
                  <a:schemeClr val="tx1"/>
                </a:solidFill>
              </a:rPr>
              <a:t>ă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instructiuni</a:t>
            </a:r>
            <a:r>
              <a:rPr lang="en-US" dirty="0">
                <a:solidFill>
                  <a:schemeClr val="tx1"/>
                </a:solidFill>
              </a:rPr>
              <a:t> ARDUINO, </a:t>
            </a:r>
            <a:r>
              <a:rPr lang="en-US" dirty="0" err="1">
                <a:solidFill>
                  <a:schemeClr val="tx1"/>
                </a:solidFill>
              </a:rPr>
              <a:t>asemănătoare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celor</a:t>
            </a:r>
            <a:r>
              <a:rPr lang="en-US" dirty="0">
                <a:solidFill>
                  <a:schemeClr val="tx1"/>
                </a:solidFill>
              </a:rPr>
              <a:t> din C++</a:t>
            </a:r>
            <a:r>
              <a:rPr lang="ro-RO" dirty="0">
                <a:solidFill>
                  <a:schemeClr val="tx1"/>
                </a:solidFill>
              </a:rPr>
              <a:t>. </a:t>
            </a:r>
            <a:r>
              <a:rPr lang="en-US" dirty="0" err="1">
                <a:solidFill>
                  <a:schemeClr val="tx1"/>
                </a:solidFill>
              </a:rPr>
              <a:t>Această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funcție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o-RO" dirty="0">
                <a:solidFill>
                  <a:schemeClr val="tx1"/>
                </a:solidFill>
              </a:rPr>
              <a:t>se executa la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o-RO" dirty="0">
                <a:solidFill>
                  <a:schemeClr val="tx1"/>
                </a:solidFill>
              </a:rPr>
              <a:t>infinit</a:t>
            </a:r>
            <a:r>
              <a:rPr lang="en-US" dirty="0"/>
              <a:t>. </a:t>
            </a:r>
            <a:endParaRPr lang="ro-RO" dirty="0">
              <a:solidFill>
                <a:schemeClr val="tx1"/>
              </a:solidFill>
            </a:endParaRPr>
          </a:p>
          <a:p>
            <a:r>
              <a:rPr lang="ro-RO" dirty="0">
                <a:solidFill>
                  <a:schemeClr val="tx1"/>
                </a:solidFill>
              </a:rPr>
              <a:t>Ulterior am mai </a:t>
            </a:r>
            <a:r>
              <a:rPr lang="en-US" dirty="0" err="1">
                <a:solidFill>
                  <a:schemeClr val="tx1"/>
                </a:solidFill>
              </a:rPr>
              <a:t>creat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func</a:t>
            </a:r>
            <a:r>
              <a:rPr lang="en-US" dirty="0">
                <a:solidFill>
                  <a:schemeClr val="tx1"/>
                </a:solidFill>
              </a:rPr>
              <a:t>ț</a:t>
            </a:r>
            <a:r>
              <a:rPr lang="ro-RO" dirty="0"/>
              <a:t>i</a:t>
            </a:r>
            <a:r>
              <a:rPr lang="en-US" dirty="0"/>
              <a:t>a</a:t>
            </a:r>
            <a:r>
              <a:rPr lang="ro-RO" dirty="0"/>
              <a:t> "MOTOR“</a:t>
            </a:r>
            <a:r>
              <a:rPr lang="en-US" dirty="0"/>
              <a:t>. </a:t>
            </a:r>
            <a:r>
              <a:rPr lang="en-US" dirty="0" err="1"/>
              <a:t>Aceasta</a:t>
            </a:r>
            <a:r>
              <a:rPr lang="en-US" dirty="0"/>
              <a:t> </a:t>
            </a:r>
            <a:r>
              <a:rPr lang="en-US" dirty="0" err="1">
                <a:solidFill>
                  <a:schemeClr val="tx1"/>
                </a:solidFill>
              </a:rPr>
              <a:t>conține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o-RO" dirty="0" err="1"/>
              <a:t>anumi</a:t>
            </a:r>
            <a:r>
              <a:rPr lang="en-US" dirty="0"/>
              <a:t>ț</a:t>
            </a:r>
            <a:r>
              <a:rPr lang="ro-RO" dirty="0"/>
              <a:t>i parametri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este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o-RO" dirty="0">
                <a:solidFill>
                  <a:schemeClr val="tx1"/>
                </a:solidFill>
              </a:rPr>
              <a:t>apel</a:t>
            </a:r>
            <a:r>
              <a:rPr lang="en-US" dirty="0" err="1">
                <a:solidFill>
                  <a:schemeClr val="tx1"/>
                </a:solidFill>
              </a:rPr>
              <a:t>ată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î</a:t>
            </a:r>
            <a:r>
              <a:rPr lang="ro-RO" dirty="0">
                <a:solidFill>
                  <a:schemeClr val="tx1"/>
                </a:solidFill>
              </a:rPr>
              <a:t>n </a:t>
            </a:r>
            <a:r>
              <a:rPr lang="ro-RO" dirty="0" err="1">
                <a:solidFill>
                  <a:schemeClr val="tx1"/>
                </a:solidFill>
              </a:rPr>
              <a:t>functie</a:t>
            </a:r>
            <a:r>
              <a:rPr lang="ro-RO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acțiunea</a:t>
            </a:r>
            <a:r>
              <a:rPr lang="en-US" dirty="0">
                <a:solidFill>
                  <a:schemeClr val="tx1"/>
                </a:solidFill>
              </a:rPr>
              <a:t> care se </a:t>
            </a:r>
            <a:r>
              <a:rPr lang="en-US" dirty="0" err="1">
                <a:solidFill>
                  <a:schemeClr val="tx1"/>
                </a:solidFill>
              </a:rPr>
              <a:t>execută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 err="1">
                <a:solidFill>
                  <a:schemeClr val="tx1"/>
                </a:solidFill>
              </a:rPr>
              <a:t>deschidere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ușă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garaj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urcare</a:t>
            </a:r>
            <a:r>
              <a:rPr lang="en-US" dirty="0">
                <a:solidFill>
                  <a:schemeClr val="tx1"/>
                </a:solidFill>
              </a:rPr>
              <a:t> lift </a:t>
            </a:r>
            <a:r>
              <a:rPr lang="en-US" dirty="0" err="1">
                <a:solidFill>
                  <a:schemeClr val="tx1"/>
                </a:solidFill>
              </a:rPr>
              <a:t>sau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strângere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rufe</a:t>
            </a:r>
            <a:r>
              <a:rPr lang="en-US" dirty="0">
                <a:solidFill>
                  <a:schemeClr val="tx1"/>
                </a:solidFill>
              </a:rPr>
              <a:t>).</a:t>
            </a:r>
            <a:endParaRPr lang="ro-R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61649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6466" y="1"/>
            <a:ext cx="9905998" cy="801666"/>
          </a:xfrm>
        </p:spPr>
        <p:txBody>
          <a:bodyPr/>
          <a:lstStyle/>
          <a:p>
            <a:pPr algn="ctr"/>
            <a:r>
              <a:rPr lang="en-US" b="1" i="1" u="sng" dirty="0" err="1">
                <a:latin typeface="Comic Sans MS"/>
              </a:rPr>
              <a:t>Descrierea</a:t>
            </a:r>
            <a:r>
              <a:rPr lang="en-US" b="1" i="1" u="sng" dirty="0">
                <a:latin typeface="Comic Sans MS"/>
              </a:rPr>
              <a:t> </a:t>
            </a:r>
            <a:r>
              <a:rPr lang="en-US" b="1" i="1" u="sng" dirty="0" err="1">
                <a:latin typeface="Comic Sans MS"/>
              </a:rPr>
              <a:t>codului</a:t>
            </a:r>
            <a:r>
              <a:rPr lang="en-US" b="1" i="1" u="sng" dirty="0">
                <a:latin typeface="Comic Sans MS"/>
              </a:rPr>
              <a:t> </a:t>
            </a:r>
            <a:r>
              <a:rPr lang="en-US" b="1" i="1" u="sng" dirty="0" err="1">
                <a:latin typeface="Comic Sans MS"/>
              </a:rPr>
              <a:t>Arduino</a:t>
            </a:r>
            <a:endParaRPr lang="en-US" b="1" i="1" u="sng" dirty="0">
              <a:latin typeface="Comic Sans MS"/>
            </a:endParaRPr>
          </a:p>
        </p:txBody>
      </p:sp>
      <p:pic>
        <p:nvPicPr>
          <p:cNvPr id="6" name="Content Placeholder 5" descr="Untitled1.jpg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40227" y="2564812"/>
            <a:ext cx="7393261" cy="3760831"/>
          </a:xfrm>
        </p:spPr>
      </p:pic>
      <p:pic>
        <p:nvPicPr>
          <p:cNvPr id="8" name="Content Placeholder 7" descr="Untitled1.jpg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941502" y="1744151"/>
            <a:ext cx="4075134" cy="4941910"/>
          </a:xfrm>
        </p:spPr>
      </p:pic>
      <p:sp>
        <p:nvSpPr>
          <p:cNvPr id="5" name="TextBox 4"/>
          <p:cNvSpPr txBox="1"/>
          <p:nvPr/>
        </p:nvSpPr>
        <p:spPr>
          <a:xfrm>
            <a:off x="294488" y="810408"/>
            <a:ext cx="6081260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r>
              <a:rPr lang="ro-RO" dirty="0">
                <a:solidFill>
                  <a:srgbClr val="FFC000"/>
                </a:solidFill>
              </a:rPr>
              <a:t>Partea de declara</a:t>
            </a:r>
            <a:r>
              <a:rPr lang="en-US" dirty="0">
                <a:solidFill>
                  <a:srgbClr val="FFC000"/>
                </a:solidFill>
              </a:rPr>
              <a:t>ț</a:t>
            </a:r>
            <a:r>
              <a:rPr lang="ro-RO" dirty="0">
                <a:solidFill>
                  <a:srgbClr val="FFC000"/>
                </a:solidFill>
              </a:rPr>
              <a:t>i</a:t>
            </a:r>
            <a:r>
              <a:rPr lang="en-US" dirty="0" err="1">
                <a:solidFill>
                  <a:srgbClr val="FFC000"/>
                </a:solidFill>
              </a:rPr>
              <a:t>i</a:t>
            </a:r>
            <a:endParaRPr lang="en-US" dirty="0">
              <a:solidFill>
                <a:srgbClr val="FFC000"/>
              </a:solidFill>
            </a:endParaRPr>
          </a:p>
          <a:p>
            <a:pPr algn="ctr"/>
            <a:r>
              <a:rPr lang="en-US" dirty="0" err="1"/>
              <a:t>Aici</a:t>
            </a:r>
            <a:r>
              <a:rPr lang="en-US" dirty="0"/>
              <a:t> se </a:t>
            </a:r>
            <a:r>
              <a:rPr lang="en-US" dirty="0" err="1"/>
              <a:t>declară</a:t>
            </a:r>
            <a:r>
              <a:rPr lang="en-US" dirty="0"/>
              <a:t> pinii pe care ii </a:t>
            </a:r>
            <a:r>
              <a:rPr lang="en-US" dirty="0" err="1"/>
              <a:t>utilizăm</a:t>
            </a:r>
            <a:r>
              <a:rPr lang="en-US" dirty="0"/>
              <a:t> pt a desfasura anumite instructiuni, variabile si </a:t>
            </a:r>
            <a:r>
              <a:rPr lang="en-US" dirty="0" err="1"/>
              <a:t>anumite</a:t>
            </a:r>
            <a:r>
              <a:rPr lang="en-US" dirty="0"/>
              <a:t> </a:t>
            </a:r>
            <a:r>
              <a:rPr lang="en-US" dirty="0" err="1"/>
              <a:t>librării</a:t>
            </a:r>
            <a:r>
              <a:rPr lang="en-US" dirty="0"/>
              <a:t> </a:t>
            </a:r>
            <a:r>
              <a:rPr lang="en-US" dirty="0" err="1"/>
              <a:t>speciale</a:t>
            </a:r>
            <a:r>
              <a:rPr lang="en-US" dirty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8574" y="2106330"/>
            <a:ext cx="509655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b="1" i="1" u="sng" dirty="0" err="1"/>
              <a:t>Declararea</a:t>
            </a:r>
            <a:r>
              <a:rPr lang="en-US" b="1" i="1" u="sng" dirty="0"/>
              <a:t> </a:t>
            </a:r>
            <a:r>
              <a:rPr lang="en-US" b="1" i="1" u="sng" dirty="0" err="1"/>
              <a:t>Librariilor</a:t>
            </a:r>
            <a:r>
              <a:rPr lang="en-US" b="1" i="1" u="sng" dirty="0"/>
              <a:t> </a:t>
            </a:r>
            <a:r>
              <a:rPr lang="en-US" b="1" i="1" u="sng" dirty="0" err="1"/>
              <a:t>folosite</a:t>
            </a:r>
            <a:r>
              <a:rPr lang="en-US" b="1" i="1" u="sng" dirty="0"/>
              <a:t> </a:t>
            </a:r>
            <a:r>
              <a:rPr lang="en-US" b="1" i="1" u="sng" dirty="0" err="1"/>
              <a:t>în</a:t>
            </a:r>
            <a:r>
              <a:rPr lang="en-US" b="1" i="1" u="sng" dirty="0"/>
              <a:t> program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16450" y="1154582"/>
            <a:ext cx="380830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b="1" i="1" u="sng" dirty="0" err="1"/>
              <a:t>Definire</a:t>
            </a:r>
            <a:r>
              <a:rPr lang="en-US" b="1" i="1" u="sng" dirty="0"/>
              <a:t> </a:t>
            </a:r>
            <a:r>
              <a:rPr lang="en-US" b="1" i="1" u="sng" dirty="0" err="1"/>
              <a:t>pini</a:t>
            </a:r>
            <a:r>
              <a:rPr lang="en-US" b="1" i="1" u="sng" dirty="0"/>
              <a:t> si variabile</a:t>
            </a:r>
            <a:endParaRPr lang="en-US" b="1" i="1" u="sng" dirty="0">
              <a:solidFill>
                <a:srgbClr val="FFFFFF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96265082"/>
      </p:ext>
    </p:extLst>
  </p:cSld>
  <p:clrMapOvr>
    <a:masterClrMapping/>
  </p:clrMapOvr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850</TotalTime>
  <Words>752</Words>
  <Application>Microsoft Office PowerPoint</Application>
  <PresentationFormat>Particularizare</PresentationFormat>
  <Paragraphs>122</Paragraphs>
  <Slides>20</Slides>
  <Notes>13</Notes>
  <HiddenSlides>0</HiddenSlides>
  <MMClips>0</MMClips>
  <ScaleCrop>false</ScaleCrop>
  <HeadingPairs>
    <vt:vector size="4" baseType="variant">
      <vt:variant>
        <vt:lpstr>Temă</vt:lpstr>
      </vt:variant>
      <vt:variant>
        <vt:i4>1</vt:i4>
      </vt:variant>
      <vt:variant>
        <vt:lpstr>Titluri diapozitive</vt:lpstr>
      </vt:variant>
      <vt:variant>
        <vt:i4>20</vt:i4>
      </vt:variant>
    </vt:vector>
  </HeadingPairs>
  <TitlesOfParts>
    <vt:vector size="21" baseType="lpstr">
      <vt:lpstr>Technic</vt:lpstr>
      <vt:lpstr>Automatizarea unei locuinȚe cu sistem centralizat de comandĂ prin telefon  mobil </vt:lpstr>
      <vt:lpstr>Descrierea aplicației</vt:lpstr>
      <vt:lpstr>Elementele automatizate ale proiectului</vt:lpstr>
      <vt:lpstr>1. Proiectarea și crearea schemei de automatizare </vt:lpstr>
      <vt:lpstr>Diapozitivul 5</vt:lpstr>
      <vt:lpstr>Diapozitivul 6</vt:lpstr>
      <vt:lpstr>Schema rezultată</vt:lpstr>
      <vt:lpstr>Programare dispozitivelor Arduino</vt:lpstr>
      <vt:lpstr>Descrierea codului Arduino</vt:lpstr>
      <vt:lpstr>Functia SETUP</vt:lpstr>
      <vt:lpstr>Functia loop</vt:lpstr>
      <vt:lpstr>Functia motor</vt:lpstr>
      <vt:lpstr>Diapozitivul 13</vt:lpstr>
      <vt:lpstr>Aplicatia pt smartphone</vt:lpstr>
      <vt:lpstr>Aplicatia pt smartphone</vt:lpstr>
      <vt:lpstr>Programarea în App Inventor</vt:lpstr>
      <vt:lpstr>Diapozitivul 17</vt:lpstr>
      <vt:lpstr>Diapozitivul 18</vt:lpstr>
      <vt:lpstr>Macheta</vt:lpstr>
      <vt:lpstr>Vă mulțumim!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Homeless</cp:lastModifiedBy>
  <cp:revision>114</cp:revision>
  <dcterms:created xsi:type="dcterms:W3CDTF">2013-07-15T20:26:40Z</dcterms:created>
  <dcterms:modified xsi:type="dcterms:W3CDTF">2017-06-10T20:11:21Z</dcterms:modified>
</cp:coreProperties>
</file>